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10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20808D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09728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1200" kern="0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VERDISTRØMSMODELL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Mjøssykehuset</a:t>
            </a:r>
            <a:endParaRPr lang="en-US" sz="6400" dirty="0"/>
          </a:p>
        </p:txBody>
      </p:sp>
      <p:sp>
        <p:nvSpPr>
          <p:cNvPr id="5" name="Text 3"/>
          <p:cNvSpPr/>
          <p:nvPr/>
        </p:nvSpPr>
        <p:spPr>
          <a:xfrm>
            <a:off x="640080" y="310896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Kobling mellom analysepakker, 16 kapabiliteter og digitale produkter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40080" y="4572000"/>
            <a:ext cx="2560320" cy="1463040"/>
          </a:xfrm>
          <a:prstGeom prst="rect">
            <a:avLst/>
          </a:prstGeom>
          <a:solidFill>
            <a:srgbClr val="16191E"/>
          </a:solidFill>
          <a:ln w="9525">
            <a:solidFill>
              <a:srgbClr val="2A2F3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4709160"/>
            <a:ext cx="2560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4</a:t>
            </a:r>
            <a:endParaRPr lang="en-US" sz="4400" dirty="0"/>
          </a:p>
        </p:txBody>
      </p:sp>
      <p:sp>
        <p:nvSpPr>
          <p:cNvPr id="8" name="Text 6"/>
          <p:cNvSpPr/>
          <p:nvPr/>
        </p:nvSpPr>
        <p:spPr>
          <a:xfrm>
            <a:off x="640080" y="544068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spc="800" kern="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PRIMÆRE VERDISTRØMMER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3429000" y="4572000"/>
            <a:ext cx="2560320" cy="1463040"/>
          </a:xfrm>
          <a:prstGeom prst="rect">
            <a:avLst/>
          </a:prstGeom>
          <a:solidFill>
            <a:srgbClr val="16191E"/>
          </a:solidFill>
          <a:ln w="9525">
            <a:solidFill>
              <a:srgbClr val="2A2F3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429000" y="4709160"/>
            <a:ext cx="2560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</a:t>
            </a:r>
            <a:endParaRPr lang="en-US" sz="4400" dirty="0"/>
          </a:p>
        </p:txBody>
      </p:sp>
      <p:sp>
        <p:nvSpPr>
          <p:cNvPr id="11" name="Text 9"/>
          <p:cNvSpPr/>
          <p:nvPr/>
        </p:nvSpPr>
        <p:spPr>
          <a:xfrm>
            <a:off x="3429000" y="544068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spc="800" kern="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STØTTENDE VERDISTRØMMER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6217920" y="4572000"/>
            <a:ext cx="2560320" cy="1463040"/>
          </a:xfrm>
          <a:prstGeom prst="rect">
            <a:avLst/>
          </a:prstGeom>
          <a:solidFill>
            <a:srgbClr val="16191E"/>
          </a:solidFill>
          <a:ln w="9525">
            <a:solidFill>
              <a:srgbClr val="2A2F3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217920" y="4709160"/>
            <a:ext cx="2560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40</a:t>
            </a:r>
            <a:endParaRPr lang="en-US" sz="4400" dirty="0"/>
          </a:p>
        </p:txBody>
      </p:sp>
      <p:sp>
        <p:nvSpPr>
          <p:cNvPr id="14" name="Text 12"/>
          <p:cNvSpPr/>
          <p:nvPr/>
        </p:nvSpPr>
        <p:spPr>
          <a:xfrm>
            <a:off x="6217920" y="544068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spc="800" kern="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STAGES TOTALT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9006840" y="4572000"/>
            <a:ext cx="2560320" cy="1463040"/>
          </a:xfrm>
          <a:prstGeom prst="rect">
            <a:avLst/>
          </a:prstGeom>
          <a:solidFill>
            <a:srgbClr val="16191E"/>
          </a:solidFill>
          <a:ln w="9525">
            <a:solidFill>
              <a:srgbClr val="2A2F3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006840" y="4709160"/>
            <a:ext cx="2560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27</a:t>
            </a:r>
            <a:endParaRPr lang="en-US" sz="4400" dirty="0"/>
          </a:p>
        </p:txBody>
      </p:sp>
      <p:sp>
        <p:nvSpPr>
          <p:cNvPr id="17" name="Text 15"/>
          <p:cNvSpPr/>
          <p:nvPr/>
        </p:nvSpPr>
        <p:spPr>
          <a:xfrm>
            <a:off x="9006840" y="544068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spc="800" kern="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DIGITALE PRODUKTER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640080" y="626364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6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Utkast v0.1 · Juli 2026 · Kjell Skjølås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E10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47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000" kern="0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REGIONAL STYRINGSMODELL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8 områdestyrer i Helse Sør-Øst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57200" y="123444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Beslutningsforum for regional digitalisering. Områdene definerer HVA porteføljen skal oppnå. Verdistrømsmodellen kobler områdene til KLINISKE FORLØP i Mjøssykehuset.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457200" y="1965960"/>
            <a:ext cx="2647874" cy="208026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965960"/>
            <a:ext cx="2647874" cy="54864"/>
          </a:xfrm>
          <a:prstGeom prst="rect">
            <a:avLst/>
          </a:prstGeom>
          <a:solidFill>
            <a:srgbClr val="20808D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2130552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40080" y="2532888"/>
            <a:ext cx="228211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Prehospital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40080" y="3063240"/>
            <a:ext cx="2282114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AMK, ambulanse, akutthjelpere. Prehospital triage og respons.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640080" y="3698748"/>
            <a:ext cx="2282114" cy="18288"/>
          </a:xfrm>
          <a:prstGeom prst="rect">
            <a:avLst/>
          </a:prstGeom>
          <a:solidFill>
            <a:srgbClr val="2A2F36"/>
          </a:solidFill>
          <a:ln/>
        </p:spPr>
      </p:sp>
      <p:sp>
        <p:nvSpPr>
          <p:cNvPr id="11" name="Text 9"/>
          <p:cNvSpPr/>
          <p:nvPr/>
        </p:nvSpPr>
        <p:spPr>
          <a:xfrm>
            <a:off x="640080" y="3753612"/>
            <a:ext cx="228211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Primær: </a:t>
            </a:r>
            <a:pPr indent="0" marL="0">
              <a:buNone/>
            </a:pPr>
            <a:r>
              <a:rPr lang="en-US" sz="900" b="1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VS1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3333674" y="1965960"/>
            <a:ext cx="2647874" cy="208026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33674" y="1965960"/>
            <a:ext cx="2647874" cy="54864"/>
          </a:xfrm>
          <a:prstGeom prst="rect">
            <a:avLst/>
          </a:prstGeom>
          <a:solidFill>
            <a:srgbClr val="20808D"/>
          </a:solidFill>
          <a:ln/>
        </p:spPr>
      </p:sp>
      <p:sp>
        <p:nvSpPr>
          <p:cNvPr id="14" name="Text 12"/>
          <p:cNvSpPr/>
          <p:nvPr/>
        </p:nvSpPr>
        <p:spPr>
          <a:xfrm>
            <a:off x="3516554" y="2130552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02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3516554" y="2532888"/>
            <a:ext cx="228211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Diagnostikk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516554" y="3063240"/>
            <a:ext cx="2282114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Radiologi 2.0, lab, patologi, blodbank, KI-diagnostikk.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3516554" y="3698748"/>
            <a:ext cx="2282114" cy="18288"/>
          </a:xfrm>
          <a:prstGeom prst="rect">
            <a:avLst/>
          </a:prstGeom>
          <a:solidFill>
            <a:srgbClr val="2A2F36"/>
          </a:solidFill>
          <a:ln/>
        </p:spPr>
      </p:sp>
      <p:sp>
        <p:nvSpPr>
          <p:cNvPr id="18" name="Text 16"/>
          <p:cNvSpPr/>
          <p:nvPr/>
        </p:nvSpPr>
        <p:spPr>
          <a:xfrm>
            <a:off x="3516554" y="3753612"/>
            <a:ext cx="228211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Primær: </a:t>
            </a:r>
            <a:pPr indent="0" marL="0">
              <a:buNone/>
            </a:pPr>
            <a:r>
              <a:rPr lang="en-US" sz="900" b="1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VS4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6210148" y="1965960"/>
            <a:ext cx="2647874" cy="208026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210148" y="1965960"/>
            <a:ext cx="2647874" cy="54864"/>
          </a:xfrm>
          <a:prstGeom prst="rect">
            <a:avLst/>
          </a:prstGeom>
          <a:solidFill>
            <a:srgbClr val="20808D"/>
          </a:solidFill>
          <a:ln/>
        </p:spPr>
      </p:sp>
      <p:sp>
        <p:nvSpPr>
          <p:cNvPr id="21" name="Text 19"/>
          <p:cNvSpPr/>
          <p:nvPr/>
        </p:nvSpPr>
        <p:spPr>
          <a:xfrm>
            <a:off x="6393028" y="2130552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03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6393028" y="2532888"/>
            <a:ext cx="228211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Pasientbehandling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393028" y="3063240"/>
            <a:ext cx="2282114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EPJ, PAS, klinisk kurve, helselogistikk, legemidler.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6393028" y="3698748"/>
            <a:ext cx="2282114" cy="18288"/>
          </a:xfrm>
          <a:prstGeom prst="rect">
            <a:avLst/>
          </a:prstGeom>
          <a:solidFill>
            <a:srgbClr val="2A2F36"/>
          </a:solidFill>
          <a:ln/>
        </p:spPr>
      </p:sp>
      <p:sp>
        <p:nvSpPr>
          <p:cNvPr id="25" name="Text 23"/>
          <p:cNvSpPr/>
          <p:nvPr/>
        </p:nvSpPr>
        <p:spPr>
          <a:xfrm>
            <a:off x="6393028" y="3753612"/>
            <a:ext cx="228211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Primær: </a:t>
            </a:r>
            <a:pPr indent="0" marL="0">
              <a:buNone/>
            </a:pPr>
            <a:r>
              <a:rPr lang="en-US" sz="900" b="1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VS1 · VS2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9086621" y="1965960"/>
            <a:ext cx="2647874" cy="208026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9086621" y="1965960"/>
            <a:ext cx="2647874" cy="54864"/>
          </a:xfrm>
          <a:prstGeom prst="rect">
            <a:avLst/>
          </a:prstGeom>
          <a:solidFill>
            <a:srgbClr val="20808D"/>
          </a:solidFill>
          <a:ln/>
        </p:spPr>
      </p:sp>
      <p:sp>
        <p:nvSpPr>
          <p:cNvPr id="28" name="Text 26"/>
          <p:cNvSpPr/>
          <p:nvPr/>
        </p:nvSpPr>
        <p:spPr>
          <a:xfrm>
            <a:off x="9269501" y="2130552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04</a:t>
            </a:r>
            <a:endParaRPr lang="en-US" sz="2000" dirty="0"/>
          </a:p>
        </p:txBody>
      </p:sp>
      <p:sp>
        <p:nvSpPr>
          <p:cNvPr id="29" name="Text 27"/>
          <p:cNvSpPr/>
          <p:nvPr/>
        </p:nvSpPr>
        <p:spPr>
          <a:xfrm>
            <a:off x="9269501" y="2532888"/>
            <a:ext cx="228211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Helsesamhandling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9269501" y="3063240"/>
            <a:ext cx="2282114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Helsenorge, DHO, prøvesvar, PLO-meldinger. Digital hovedinngang.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9269501" y="3698748"/>
            <a:ext cx="2282114" cy="18288"/>
          </a:xfrm>
          <a:prstGeom prst="rect">
            <a:avLst/>
          </a:prstGeom>
          <a:solidFill>
            <a:srgbClr val="2A2F36"/>
          </a:solidFill>
          <a:ln/>
        </p:spPr>
      </p:sp>
      <p:sp>
        <p:nvSpPr>
          <p:cNvPr id="32" name="Text 30"/>
          <p:cNvSpPr/>
          <p:nvPr/>
        </p:nvSpPr>
        <p:spPr>
          <a:xfrm>
            <a:off x="9269501" y="3753612"/>
            <a:ext cx="228211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Primær: </a:t>
            </a:r>
            <a:pPr indent="0" marL="0">
              <a:buNone/>
            </a:pPr>
            <a:r>
              <a:rPr lang="en-US" sz="900" b="1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VS3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457200" y="4274820"/>
            <a:ext cx="2647874" cy="208026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457200" y="4274820"/>
            <a:ext cx="2647874" cy="54864"/>
          </a:xfrm>
          <a:prstGeom prst="rect">
            <a:avLst/>
          </a:prstGeom>
          <a:solidFill>
            <a:srgbClr val="20808D"/>
          </a:solidFill>
          <a:ln/>
        </p:spPr>
      </p:sp>
      <p:sp>
        <p:nvSpPr>
          <p:cNvPr id="35" name="Text 33"/>
          <p:cNvSpPr/>
          <p:nvPr/>
        </p:nvSpPr>
        <p:spPr>
          <a:xfrm>
            <a:off x="640080" y="4439412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05</a:t>
            </a:r>
            <a:endParaRPr lang="en-US" sz="2000" dirty="0"/>
          </a:p>
        </p:txBody>
      </p:sp>
      <p:sp>
        <p:nvSpPr>
          <p:cNvPr id="36" name="Text 34"/>
          <p:cNvSpPr/>
          <p:nvPr/>
        </p:nvSpPr>
        <p:spPr>
          <a:xfrm>
            <a:off x="640080" y="4841748"/>
            <a:ext cx="228211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Datadrevet utvikling og forskning</a:t>
            </a:r>
            <a:endParaRPr lang="en-US" sz="1300" dirty="0"/>
          </a:p>
        </p:txBody>
      </p:sp>
      <p:sp>
        <p:nvSpPr>
          <p:cNvPr id="37" name="Text 35"/>
          <p:cNvSpPr/>
          <p:nvPr/>
        </p:nvSpPr>
        <p:spPr>
          <a:xfrm>
            <a:off x="640080" y="5372100"/>
            <a:ext cx="2282114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Analyseplattform, FHIR, MDM, genomsenter, digital tvilling.</a:t>
            </a:r>
            <a:endParaRPr lang="en-US" sz="950" dirty="0"/>
          </a:p>
        </p:txBody>
      </p:sp>
      <p:sp>
        <p:nvSpPr>
          <p:cNvPr id="38" name="Shape 36"/>
          <p:cNvSpPr/>
          <p:nvPr/>
        </p:nvSpPr>
        <p:spPr>
          <a:xfrm>
            <a:off x="640080" y="6007608"/>
            <a:ext cx="2282114" cy="18288"/>
          </a:xfrm>
          <a:prstGeom prst="rect">
            <a:avLst/>
          </a:prstGeom>
          <a:solidFill>
            <a:srgbClr val="2A2F36"/>
          </a:solidFill>
          <a:ln/>
        </p:spPr>
      </p:sp>
      <p:sp>
        <p:nvSpPr>
          <p:cNvPr id="39" name="Text 37"/>
          <p:cNvSpPr/>
          <p:nvPr/>
        </p:nvSpPr>
        <p:spPr>
          <a:xfrm>
            <a:off x="640080" y="6062472"/>
            <a:ext cx="228211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Primær: </a:t>
            </a:r>
            <a:pPr indent="0" marL="0">
              <a:buNone/>
            </a:pPr>
            <a:r>
              <a:rPr lang="en-US" sz="900" b="1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VS7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3333674" y="4274820"/>
            <a:ext cx="2647874" cy="208026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3333674" y="4274820"/>
            <a:ext cx="2647874" cy="54864"/>
          </a:xfrm>
          <a:prstGeom prst="rect">
            <a:avLst/>
          </a:prstGeom>
          <a:solidFill>
            <a:srgbClr val="20808D"/>
          </a:solidFill>
          <a:ln/>
        </p:spPr>
      </p:sp>
      <p:sp>
        <p:nvSpPr>
          <p:cNvPr id="42" name="Text 40"/>
          <p:cNvSpPr/>
          <p:nvPr/>
        </p:nvSpPr>
        <p:spPr>
          <a:xfrm>
            <a:off x="3516554" y="4439412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06</a:t>
            </a:r>
            <a:endParaRPr lang="en-US" sz="2000" dirty="0"/>
          </a:p>
        </p:txBody>
      </p:sp>
      <p:sp>
        <p:nvSpPr>
          <p:cNvPr id="43" name="Text 41"/>
          <p:cNvSpPr/>
          <p:nvPr/>
        </p:nvSpPr>
        <p:spPr>
          <a:xfrm>
            <a:off x="3516554" y="4841748"/>
            <a:ext cx="228211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Byggteknologi</a:t>
            </a:r>
            <a:endParaRPr lang="en-US" sz="1300" dirty="0"/>
          </a:p>
        </p:txBody>
      </p:sp>
      <p:sp>
        <p:nvSpPr>
          <p:cNvPr id="44" name="Text 42"/>
          <p:cNvSpPr/>
          <p:nvPr/>
        </p:nvSpPr>
        <p:spPr>
          <a:xfrm>
            <a:off x="3516554" y="5372100"/>
            <a:ext cx="2282114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BIM, SD-anlegg, FDVU, IoT-sensorer, MTU, bærekraft bygg.</a:t>
            </a:r>
            <a:endParaRPr lang="en-US" sz="950" dirty="0"/>
          </a:p>
        </p:txBody>
      </p:sp>
      <p:sp>
        <p:nvSpPr>
          <p:cNvPr id="45" name="Shape 43"/>
          <p:cNvSpPr/>
          <p:nvPr/>
        </p:nvSpPr>
        <p:spPr>
          <a:xfrm>
            <a:off x="3516554" y="6007608"/>
            <a:ext cx="2282114" cy="18288"/>
          </a:xfrm>
          <a:prstGeom prst="rect">
            <a:avLst/>
          </a:prstGeom>
          <a:solidFill>
            <a:srgbClr val="2A2F36"/>
          </a:solidFill>
          <a:ln/>
        </p:spPr>
      </p:sp>
      <p:sp>
        <p:nvSpPr>
          <p:cNvPr id="46" name="Text 44"/>
          <p:cNvSpPr/>
          <p:nvPr/>
        </p:nvSpPr>
        <p:spPr>
          <a:xfrm>
            <a:off x="3516554" y="6062472"/>
            <a:ext cx="228211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Primær: </a:t>
            </a:r>
            <a:pPr indent="0" marL="0">
              <a:buNone/>
            </a:pPr>
            <a:r>
              <a:rPr lang="en-US" sz="900" b="1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VS6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6210148" y="4274820"/>
            <a:ext cx="2647874" cy="208026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6210148" y="4274820"/>
            <a:ext cx="2647874" cy="54864"/>
          </a:xfrm>
          <a:prstGeom prst="rect">
            <a:avLst/>
          </a:prstGeom>
          <a:solidFill>
            <a:srgbClr val="20808D"/>
          </a:solidFill>
          <a:ln/>
        </p:spPr>
      </p:sp>
      <p:sp>
        <p:nvSpPr>
          <p:cNvPr id="49" name="Text 47"/>
          <p:cNvSpPr/>
          <p:nvPr/>
        </p:nvSpPr>
        <p:spPr>
          <a:xfrm>
            <a:off x="6393028" y="4439412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07</a:t>
            </a:r>
            <a:endParaRPr lang="en-US" sz="2000" dirty="0"/>
          </a:p>
        </p:txBody>
      </p:sp>
      <p:sp>
        <p:nvSpPr>
          <p:cNvPr id="50" name="Text 48"/>
          <p:cNvSpPr/>
          <p:nvPr/>
        </p:nvSpPr>
        <p:spPr>
          <a:xfrm>
            <a:off x="6393028" y="4841748"/>
            <a:ext cx="228211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Økonomi- og virksomhetsstyring</a:t>
            </a:r>
            <a:endParaRPr lang="en-US" sz="1300" dirty="0"/>
          </a:p>
        </p:txBody>
      </p:sp>
      <p:sp>
        <p:nvSpPr>
          <p:cNvPr id="51" name="Text 49"/>
          <p:cNvSpPr/>
          <p:nvPr/>
        </p:nvSpPr>
        <p:spPr>
          <a:xfrm>
            <a:off x="6393028" y="5372100"/>
            <a:ext cx="2282114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ERP, EPM, innkjøp, logistikk, kvalitet, portefølje.</a:t>
            </a:r>
            <a:endParaRPr lang="en-US" sz="950" dirty="0"/>
          </a:p>
        </p:txBody>
      </p:sp>
      <p:sp>
        <p:nvSpPr>
          <p:cNvPr id="52" name="Shape 50"/>
          <p:cNvSpPr/>
          <p:nvPr/>
        </p:nvSpPr>
        <p:spPr>
          <a:xfrm>
            <a:off x="6393028" y="6007608"/>
            <a:ext cx="2282114" cy="18288"/>
          </a:xfrm>
          <a:prstGeom prst="rect">
            <a:avLst/>
          </a:prstGeom>
          <a:solidFill>
            <a:srgbClr val="2A2F36"/>
          </a:solidFill>
          <a:ln/>
        </p:spPr>
      </p:sp>
      <p:sp>
        <p:nvSpPr>
          <p:cNvPr id="53" name="Text 51"/>
          <p:cNvSpPr/>
          <p:nvPr/>
        </p:nvSpPr>
        <p:spPr>
          <a:xfrm>
            <a:off x="6393028" y="6062472"/>
            <a:ext cx="228211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Primær: </a:t>
            </a:r>
            <a:pPr indent="0" marL="0">
              <a:buNone/>
            </a:pPr>
            <a:r>
              <a:rPr lang="en-US" sz="900" b="1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VS7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9086621" y="4274820"/>
            <a:ext cx="2647874" cy="208026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086621" y="4274820"/>
            <a:ext cx="2647874" cy="54864"/>
          </a:xfrm>
          <a:prstGeom prst="rect">
            <a:avLst/>
          </a:prstGeom>
          <a:solidFill>
            <a:srgbClr val="20808D"/>
          </a:solidFill>
          <a:ln/>
        </p:spPr>
      </p:sp>
      <p:sp>
        <p:nvSpPr>
          <p:cNvPr id="56" name="Text 54"/>
          <p:cNvSpPr/>
          <p:nvPr/>
        </p:nvSpPr>
        <p:spPr>
          <a:xfrm>
            <a:off x="9269501" y="4439412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08</a:t>
            </a:r>
            <a:endParaRPr lang="en-US" sz="2000" dirty="0"/>
          </a:p>
        </p:txBody>
      </p:sp>
      <p:sp>
        <p:nvSpPr>
          <p:cNvPr id="57" name="Text 55"/>
          <p:cNvSpPr/>
          <p:nvPr/>
        </p:nvSpPr>
        <p:spPr>
          <a:xfrm>
            <a:off x="9269501" y="4841748"/>
            <a:ext cx="228211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HR-tjenester</a:t>
            </a:r>
            <a:endParaRPr lang="en-US" sz="1300" dirty="0"/>
          </a:p>
        </p:txBody>
      </p:sp>
      <p:sp>
        <p:nvSpPr>
          <p:cNvPr id="58" name="Text 56"/>
          <p:cNvSpPr/>
          <p:nvPr/>
        </p:nvSpPr>
        <p:spPr>
          <a:xfrm>
            <a:off x="9269501" y="5372100"/>
            <a:ext cx="2282114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Lønn, personal, ressursstyring, rekruttering, kompetanse, utdanning.</a:t>
            </a:r>
            <a:endParaRPr lang="en-US" sz="950" dirty="0"/>
          </a:p>
        </p:txBody>
      </p:sp>
      <p:sp>
        <p:nvSpPr>
          <p:cNvPr id="59" name="Shape 57"/>
          <p:cNvSpPr/>
          <p:nvPr/>
        </p:nvSpPr>
        <p:spPr>
          <a:xfrm>
            <a:off x="9269501" y="6007608"/>
            <a:ext cx="2282114" cy="18288"/>
          </a:xfrm>
          <a:prstGeom prst="rect">
            <a:avLst/>
          </a:prstGeom>
          <a:solidFill>
            <a:srgbClr val="2A2F36"/>
          </a:solidFill>
          <a:ln/>
        </p:spPr>
      </p:sp>
      <p:sp>
        <p:nvSpPr>
          <p:cNvPr id="60" name="Text 58"/>
          <p:cNvSpPr/>
          <p:nvPr/>
        </p:nvSpPr>
        <p:spPr>
          <a:xfrm>
            <a:off x="9269501" y="6062472"/>
            <a:ext cx="228211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Primær: </a:t>
            </a:r>
            <a:pPr indent="0" marL="0">
              <a:buNone/>
            </a:pPr>
            <a:r>
              <a:rPr lang="en-US" sz="900" b="1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VS5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0" y="6675120"/>
            <a:ext cx="12191695" cy="182880"/>
          </a:xfrm>
          <a:prstGeom prst="rect">
            <a:avLst/>
          </a:prstGeom>
          <a:solidFill>
            <a:srgbClr val="16191E"/>
          </a:solidFill>
          <a:ln/>
        </p:spPr>
      </p:sp>
      <p:sp>
        <p:nvSpPr>
          <p:cNvPr id="62" name="Text 60"/>
          <p:cNvSpPr/>
          <p:nvPr/>
        </p:nvSpPr>
        <p:spPr>
          <a:xfrm>
            <a:off x="365760" y="6656832"/>
            <a:ext cx="7315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Verdistrømsmodell Mjøssykehuset · Utkast v0.1 · Kjell Skjølås</a:t>
            </a:r>
            <a:endParaRPr lang="en-US" sz="900" dirty="0"/>
          </a:p>
        </p:txBody>
      </p:sp>
      <p:sp>
        <p:nvSpPr>
          <p:cNvPr id="63" name="Text 61"/>
          <p:cNvSpPr/>
          <p:nvPr/>
        </p:nvSpPr>
        <p:spPr>
          <a:xfrm>
            <a:off x="11155680" y="6656832"/>
            <a:ext cx="777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12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E10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47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000" kern="0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MAPPING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Verdistrøm × Områdestyre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57200" y="123444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Hvilket områdestyre er primært beslutningsforum, og hvem er sekundær bidragsyter for hver verdistrøm.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2194560" y="1874520"/>
            <a:ext cx="1169632" cy="68580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240280" y="1920240"/>
            <a:ext cx="10781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OS1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2240280" y="2167128"/>
            <a:ext cx="1078192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Prehospital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3364192" y="1874520"/>
            <a:ext cx="1169632" cy="68580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409912" y="1920240"/>
            <a:ext cx="10781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OS2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3409912" y="2167128"/>
            <a:ext cx="1078192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Diagnostikk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4533824" y="1874520"/>
            <a:ext cx="1169632" cy="68580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9544" y="1920240"/>
            <a:ext cx="10781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OS3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579544" y="2167128"/>
            <a:ext cx="1078192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Pasient-behandling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5703456" y="1874520"/>
            <a:ext cx="1169632" cy="68580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749176" y="1920240"/>
            <a:ext cx="10781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OS4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749176" y="2167128"/>
            <a:ext cx="1078192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Helse-samhandling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6873088" y="1874520"/>
            <a:ext cx="1169632" cy="68580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918808" y="1920240"/>
            <a:ext cx="10781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OS5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918808" y="2167128"/>
            <a:ext cx="1078192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Datadrevet &amp; forskning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8042720" y="1874520"/>
            <a:ext cx="1169632" cy="68580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088440" y="1920240"/>
            <a:ext cx="10781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OS6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8088440" y="2167128"/>
            <a:ext cx="1078192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Byggteknologi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9212351" y="1874520"/>
            <a:ext cx="1169632" cy="68580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258071" y="1920240"/>
            <a:ext cx="10781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OS7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9258071" y="2167128"/>
            <a:ext cx="1078192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Økonomi &amp; virksomhet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10381983" y="1874520"/>
            <a:ext cx="1169632" cy="68580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0427703" y="1920240"/>
            <a:ext cx="10781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OS8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427703" y="2167128"/>
            <a:ext cx="1078192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HR-tjenester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457200" y="1874520"/>
            <a:ext cx="1737360" cy="68580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57200" y="1874520"/>
            <a:ext cx="1737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Verdistrøm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457200" y="2560320"/>
            <a:ext cx="1737360" cy="475488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48640" y="2560320"/>
            <a:ext cx="1645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VS1  </a:t>
            </a:r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Akutt inntak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2194560" y="2560320"/>
            <a:ext cx="1169632" cy="475488"/>
          </a:xfrm>
          <a:prstGeom prst="rect">
            <a:avLst/>
          </a:prstGeom>
          <a:solidFill>
            <a:srgbClr val="20808D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2194560" y="2560320"/>
            <a:ext cx="116963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</a:t>
            </a:r>
            <a:endParaRPr lang="en-US" sz="1300" dirty="0"/>
          </a:p>
        </p:txBody>
      </p:sp>
      <p:sp>
        <p:nvSpPr>
          <p:cNvPr id="35" name="Shape 33"/>
          <p:cNvSpPr/>
          <p:nvPr/>
        </p:nvSpPr>
        <p:spPr>
          <a:xfrm>
            <a:off x="3364192" y="2560320"/>
            <a:ext cx="1169632" cy="475488"/>
          </a:xfrm>
          <a:prstGeom prst="rect">
            <a:avLst/>
          </a:prstGeom>
          <a:solidFill>
            <a:srgbClr val="1B474D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3364192" y="2560320"/>
            <a:ext cx="116963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CE2E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</a:t>
            </a:r>
            <a:endParaRPr lang="en-US" sz="1300" dirty="0"/>
          </a:p>
        </p:txBody>
      </p:sp>
      <p:sp>
        <p:nvSpPr>
          <p:cNvPr id="37" name="Shape 35"/>
          <p:cNvSpPr/>
          <p:nvPr/>
        </p:nvSpPr>
        <p:spPr>
          <a:xfrm>
            <a:off x="4533824" y="2560320"/>
            <a:ext cx="1169632" cy="475488"/>
          </a:xfrm>
          <a:prstGeom prst="rect">
            <a:avLst/>
          </a:prstGeom>
          <a:solidFill>
            <a:srgbClr val="20808D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533824" y="2560320"/>
            <a:ext cx="116963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</a:t>
            </a:r>
            <a:endParaRPr lang="en-US" sz="1300" dirty="0"/>
          </a:p>
        </p:txBody>
      </p:sp>
      <p:sp>
        <p:nvSpPr>
          <p:cNvPr id="39" name="Shape 37"/>
          <p:cNvSpPr/>
          <p:nvPr/>
        </p:nvSpPr>
        <p:spPr>
          <a:xfrm>
            <a:off x="5703456" y="2560320"/>
            <a:ext cx="1169632" cy="475488"/>
          </a:xfrm>
          <a:prstGeom prst="rect">
            <a:avLst/>
          </a:prstGeom>
          <a:solidFill>
            <a:srgbClr val="1B474D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5703456" y="2560320"/>
            <a:ext cx="116963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CE2E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</a:t>
            </a:r>
            <a:endParaRPr lang="en-US" sz="1300" dirty="0"/>
          </a:p>
        </p:txBody>
      </p:sp>
      <p:sp>
        <p:nvSpPr>
          <p:cNvPr id="41" name="Shape 39"/>
          <p:cNvSpPr/>
          <p:nvPr/>
        </p:nvSpPr>
        <p:spPr>
          <a:xfrm>
            <a:off x="6873088" y="2560320"/>
            <a:ext cx="1169632" cy="475488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8042720" y="2560320"/>
            <a:ext cx="1169632" cy="475488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212351" y="2560320"/>
            <a:ext cx="1169632" cy="475488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381983" y="2560320"/>
            <a:ext cx="1169632" cy="475488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457200" y="3035808"/>
            <a:ext cx="1737360" cy="475488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548640" y="3035808"/>
            <a:ext cx="1645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VS2  </a:t>
            </a:r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Elektivt kirurgisk</a:t>
            </a:r>
            <a:endParaRPr lang="en-US" sz="1100" dirty="0"/>
          </a:p>
        </p:txBody>
      </p:sp>
      <p:sp>
        <p:nvSpPr>
          <p:cNvPr id="47" name="Shape 45"/>
          <p:cNvSpPr/>
          <p:nvPr/>
        </p:nvSpPr>
        <p:spPr>
          <a:xfrm>
            <a:off x="2194560" y="3035808"/>
            <a:ext cx="1169632" cy="475488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3364192" y="3035808"/>
            <a:ext cx="1169632" cy="475488"/>
          </a:xfrm>
          <a:prstGeom prst="rect">
            <a:avLst/>
          </a:prstGeom>
          <a:solidFill>
            <a:srgbClr val="1B474D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3364192" y="3035808"/>
            <a:ext cx="116963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CE2E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</a:t>
            </a:r>
            <a:endParaRPr lang="en-US" sz="1300" dirty="0"/>
          </a:p>
        </p:txBody>
      </p:sp>
      <p:sp>
        <p:nvSpPr>
          <p:cNvPr id="50" name="Shape 48"/>
          <p:cNvSpPr/>
          <p:nvPr/>
        </p:nvSpPr>
        <p:spPr>
          <a:xfrm>
            <a:off x="4533824" y="3035808"/>
            <a:ext cx="1169632" cy="475488"/>
          </a:xfrm>
          <a:prstGeom prst="rect">
            <a:avLst/>
          </a:prstGeom>
          <a:solidFill>
            <a:srgbClr val="20808D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4533824" y="3035808"/>
            <a:ext cx="116963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</a:t>
            </a:r>
            <a:endParaRPr lang="en-US" sz="1300" dirty="0"/>
          </a:p>
        </p:txBody>
      </p:sp>
      <p:sp>
        <p:nvSpPr>
          <p:cNvPr id="52" name="Shape 50"/>
          <p:cNvSpPr/>
          <p:nvPr/>
        </p:nvSpPr>
        <p:spPr>
          <a:xfrm>
            <a:off x="5703456" y="3035808"/>
            <a:ext cx="1169632" cy="475488"/>
          </a:xfrm>
          <a:prstGeom prst="rect">
            <a:avLst/>
          </a:prstGeom>
          <a:solidFill>
            <a:srgbClr val="1B474D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5703456" y="3035808"/>
            <a:ext cx="116963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CE2E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</a:t>
            </a:r>
            <a:endParaRPr lang="en-US" sz="1300" dirty="0"/>
          </a:p>
        </p:txBody>
      </p:sp>
      <p:sp>
        <p:nvSpPr>
          <p:cNvPr id="54" name="Shape 52"/>
          <p:cNvSpPr/>
          <p:nvPr/>
        </p:nvSpPr>
        <p:spPr>
          <a:xfrm>
            <a:off x="6873088" y="3035808"/>
            <a:ext cx="1169632" cy="475488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8042720" y="3035808"/>
            <a:ext cx="1169632" cy="475488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212351" y="3035808"/>
            <a:ext cx="1169632" cy="475488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381983" y="3035808"/>
            <a:ext cx="1169632" cy="475488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457200" y="3511296"/>
            <a:ext cx="1737360" cy="475488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548640" y="3511296"/>
            <a:ext cx="1645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VS3  </a:t>
            </a:r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DHO</a:t>
            </a:r>
            <a:endParaRPr lang="en-US" sz="1100" dirty="0"/>
          </a:p>
        </p:txBody>
      </p:sp>
      <p:sp>
        <p:nvSpPr>
          <p:cNvPr id="60" name="Shape 58"/>
          <p:cNvSpPr/>
          <p:nvPr/>
        </p:nvSpPr>
        <p:spPr>
          <a:xfrm>
            <a:off x="2194560" y="3511296"/>
            <a:ext cx="1169632" cy="475488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3364192" y="3511296"/>
            <a:ext cx="1169632" cy="475488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4533824" y="3511296"/>
            <a:ext cx="1169632" cy="475488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5703456" y="3511296"/>
            <a:ext cx="1169632" cy="475488"/>
          </a:xfrm>
          <a:prstGeom prst="rect">
            <a:avLst/>
          </a:prstGeom>
          <a:solidFill>
            <a:srgbClr val="20808D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5703456" y="3511296"/>
            <a:ext cx="116963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</a:t>
            </a:r>
            <a:endParaRPr lang="en-US" sz="1300" dirty="0"/>
          </a:p>
        </p:txBody>
      </p:sp>
      <p:sp>
        <p:nvSpPr>
          <p:cNvPr id="65" name="Shape 63"/>
          <p:cNvSpPr/>
          <p:nvPr/>
        </p:nvSpPr>
        <p:spPr>
          <a:xfrm>
            <a:off x="6873088" y="3511296"/>
            <a:ext cx="1169632" cy="475488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8042720" y="3511296"/>
            <a:ext cx="1169632" cy="475488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212351" y="3511296"/>
            <a:ext cx="1169632" cy="475488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10381983" y="3511296"/>
            <a:ext cx="1169632" cy="475488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457200" y="3986784"/>
            <a:ext cx="1737360" cy="475488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548640" y="3986784"/>
            <a:ext cx="1645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VS4  </a:t>
            </a:r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Diagnostikk</a:t>
            </a:r>
            <a:endParaRPr lang="en-US" sz="1100" dirty="0"/>
          </a:p>
        </p:txBody>
      </p:sp>
      <p:sp>
        <p:nvSpPr>
          <p:cNvPr id="71" name="Shape 69"/>
          <p:cNvSpPr/>
          <p:nvPr/>
        </p:nvSpPr>
        <p:spPr>
          <a:xfrm>
            <a:off x="2194560" y="3986784"/>
            <a:ext cx="1169632" cy="475488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3364192" y="3986784"/>
            <a:ext cx="1169632" cy="475488"/>
          </a:xfrm>
          <a:prstGeom prst="rect">
            <a:avLst/>
          </a:prstGeom>
          <a:solidFill>
            <a:srgbClr val="20808D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3364192" y="3986784"/>
            <a:ext cx="116963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</a:t>
            </a:r>
            <a:endParaRPr lang="en-US" sz="1300" dirty="0"/>
          </a:p>
        </p:txBody>
      </p:sp>
      <p:sp>
        <p:nvSpPr>
          <p:cNvPr id="74" name="Shape 72"/>
          <p:cNvSpPr/>
          <p:nvPr/>
        </p:nvSpPr>
        <p:spPr>
          <a:xfrm>
            <a:off x="4533824" y="3986784"/>
            <a:ext cx="1169632" cy="475488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5703456" y="3986784"/>
            <a:ext cx="1169632" cy="475488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6873088" y="3986784"/>
            <a:ext cx="1169632" cy="475488"/>
          </a:xfrm>
          <a:prstGeom prst="rect">
            <a:avLst/>
          </a:prstGeom>
          <a:solidFill>
            <a:srgbClr val="1B474D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6873088" y="3986784"/>
            <a:ext cx="116963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CE2E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</a:t>
            </a:r>
            <a:endParaRPr lang="en-US" sz="1300" dirty="0"/>
          </a:p>
        </p:txBody>
      </p:sp>
      <p:sp>
        <p:nvSpPr>
          <p:cNvPr id="78" name="Shape 76"/>
          <p:cNvSpPr/>
          <p:nvPr/>
        </p:nvSpPr>
        <p:spPr>
          <a:xfrm>
            <a:off x="8042720" y="3986784"/>
            <a:ext cx="1169632" cy="475488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9212351" y="3986784"/>
            <a:ext cx="1169632" cy="475488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10381983" y="3986784"/>
            <a:ext cx="1169632" cy="475488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457200" y="4462272"/>
            <a:ext cx="1737360" cy="475488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548640" y="4462272"/>
            <a:ext cx="1645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VS5  </a:t>
            </a:r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Kapasitet/bemanning</a:t>
            </a:r>
            <a:endParaRPr lang="en-US" sz="1100" dirty="0"/>
          </a:p>
        </p:txBody>
      </p:sp>
      <p:sp>
        <p:nvSpPr>
          <p:cNvPr id="83" name="Shape 81"/>
          <p:cNvSpPr/>
          <p:nvPr/>
        </p:nvSpPr>
        <p:spPr>
          <a:xfrm>
            <a:off x="2194560" y="4462272"/>
            <a:ext cx="1169632" cy="475488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3364192" y="4462272"/>
            <a:ext cx="1169632" cy="475488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4533824" y="4462272"/>
            <a:ext cx="1169632" cy="475488"/>
          </a:xfrm>
          <a:prstGeom prst="rect">
            <a:avLst/>
          </a:prstGeom>
          <a:solidFill>
            <a:srgbClr val="1B474D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4533824" y="4462272"/>
            <a:ext cx="116963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CE2E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</a:t>
            </a:r>
            <a:endParaRPr lang="en-US" sz="1300" dirty="0"/>
          </a:p>
        </p:txBody>
      </p:sp>
      <p:sp>
        <p:nvSpPr>
          <p:cNvPr id="87" name="Shape 85"/>
          <p:cNvSpPr/>
          <p:nvPr/>
        </p:nvSpPr>
        <p:spPr>
          <a:xfrm>
            <a:off x="5703456" y="4462272"/>
            <a:ext cx="1169632" cy="475488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6873088" y="4462272"/>
            <a:ext cx="1169632" cy="475488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8042720" y="4462272"/>
            <a:ext cx="1169632" cy="475488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9212351" y="4462272"/>
            <a:ext cx="1169632" cy="475488"/>
          </a:xfrm>
          <a:prstGeom prst="rect">
            <a:avLst/>
          </a:prstGeom>
          <a:solidFill>
            <a:srgbClr val="1B474D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9212351" y="4462272"/>
            <a:ext cx="116963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CE2E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</a:t>
            </a:r>
            <a:endParaRPr lang="en-US" sz="1300" dirty="0"/>
          </a:p>
        </p:txBody>
      </p:sp>
      <p:sp>
        <p:nvSpPr>
          <p:cNvPr id="92" name="Shape 90"/>
          <p:cNvSpPr/>
          <p:nvPr/>
        </p:nvSpPr>
        <p:spPr>
          <a:xfrm>
            <a:off x="10381983" y="4462272"/>
            <a:ext cx="1169632" cy="475488"/>
          </a:xfrm>
          <a:prstGeom prst="rect">
            <a:avLst/>
          </a:prstGeom>
          <a:solidFill>
            <a:srgbClr val="20808D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93" name="Text 91"/>
          <p:cNvSpPr/>
          <p:nvPr/>
        </p:nvSpPr>
        <p:spPr>
          <a:xfrm>
            <a:off x="10381983" y="4462272"/>
            <a:ext cx="116963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</a:t>
            </a:r>
            <a:endParaRPr lang="en-US" sz="1300" dirty="0"/>
          </a:p>
        </p:txBody>
      </p:sp>
      <p:sp>
        <p:nvSpPr>
          <p:cNvPr id="94" name="Shape 92"/>
          <p:cNvSpPr/>
          <p:nvPr/>
        </p:nvSpPr>
        <p:spPr>
          <a:xfrm>
            <a:off x="457200" y="4937760"/>
            <a:ext cx="1737360" cy="475488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95" name="Text 93"/>
          <p:cNvSpPr/>
          <p:nvPr/>
        </p:nvSpPr>
        <p:spPr>
          <a:xfrm>
            <a:off x="548640" y="4937760"/>
            <a:ext cx="1645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VS6  </a:t>
            </a:r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bygg</a:t>
            </a:r>
            <a:endParaRPr lang="en-US" sz="1100" dirty="0"/>
          </a:p>
        </p:txBody>
      </p:sp>
      <p:sp>
        <p:nvSpPr>
          <p:cNvPr id="96" name="Shape 94"/>
          <p:cNvSpPr/>
          <p:nvPr/>
        </p:nvSpPr>
        <p:spPr>
          <a:xfrm>
            <a:off x="2194560" y="4937760"/>
            <a:ext cx="1169632" cy="475488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3364192" y="4937760"/>
            <a:ext cx="1169632" cy="475488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4533824" y="4937760"/>
            <a:ext cx="1169632" cy="475488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5703456" y="4937760"/>
            <a:ext cx="1169632" cy="475488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6873088" y="4937760"/>
            <a:ext cx="1169632" cy="475488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8042720" y="4937760"/>
            <a:ext cx="1169632" cy="475488"/>
          </a:xfrm>
          <a:prstGeom prst="rect">
            <a:avLst/>
          </a:prstGeom>
          <a:solidFill>
            <a:srgbClr val="20808D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02" name="Text 100"/>
          <p:cNvSpPr/>
          <p:nvPr/>
        </p:nvSpPr>
        <p:spPr>
          <a:xfrm>
            <a:off x="8042720" y="4937760"/>
            <a:ext cx="116963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</a:t>
            </a:r>
            <a:endParaRPr lang="en-US" sz="1300" dirty="0"/>
          </a:p>
        </p:txBody>
      </p:sp>
      <p:sp>
        <p:nvSpPr>
          <p:cNvPr id="103" name="Shape 101"/>
          <p:cNvSpPr/>
          <p:nvPr/>
        </p:nvSpPr>
        <p:spPr>
          <a:xfrm>
            <a:off x="9212351" y="4937760"/>
            <a:ext cx="1169632" cy="475488"/>
          </a:xfrm>
          <a:prstGeom prst="rect">
            <a:avLst/>
          </a:prstGeom>
          <a:solidFill>
            <a:srgbClr val="1B474D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04" name="Text 102"/>
          <p:cNvSpPr/>
          <p:nvPr/>
        </p:nvSpPr>
        <p:spPr>
          <a:xfrm>
            <a:off x="9212351" y="4937760"/>
            <a:ext cx="116963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CE2E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</a:t>
            </a:r>
            <a:endParaRPr lang="en-US" sz="1300" dirty="0"/>
          </a:p>
        </p:txBody>
      </p:sp>
      <p:sp>
        <p:nvSpPr>
          <p:cNvPr id="105" name="Shape 103"/>
          <p:cNvSpPr/>
          <p:nvPr/>
        </p:nvSpPr>
        <p:spPr>
          <a:xfrm>
            <a:off x="10381983" y="4937760"/>
            <a:ext cx="1169632" cy="475488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06" name="Shape 104"/>
          <p:cNvSpPr/>
          <p:nvPr/>
        </p:nvSpPr>
        <p:spPr>
          <a:xfrm>
            <a:off x="457200" y="5413248"/>
            <a:ext cx="1737360" cy="475488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07" name="Text 105"/>
          <p:cNvSpPr/>
          <p:nvPr/>
        </p:nvSpPr>
        <p:spPr>
          <a:xfrm>
            <a:off x="548640" y="5413248"/>
            <a:ext cx="1645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VS7  </a:t>
            </a:r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Datadrevet ledelse</a:t>
            </a:r>
            <a:endParaRPr lang="en-US" sz="1100" dirty="0"/>
          </a:p>
        </p:txBody>
      </p:sp>
      <p:sp>
        <p:nvSpPr>
          <p:cNvPr id="108" name="Shape 106"/>
          <p:cNvSpPr/>
          <p:nvPr/>
        </p:nvSpPr>
        <p:spPr>
          <a:xfrm>
            <a:off x="2194560" y="5413248"/>
            <a:ext cx="1169632" cy="475488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09" name="Shape 107"/>
          <p:cNvSpPr/>
          <p:nvPr/>
        </p:nvSpPr>
        <p:spPr>
          <a:xfrm>
            <a:off x="3364192" y="5413248"/>
            <a:ext cx="1169632" cy="475488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10" name="Shape 108"/>
          <p:cNvSpPr/>
          <p:nvPr/>
        </p:nvSpPr>
        <p:spPr>
          <a:xfrm>
            <a:off x="4533824" y="5413248"/>
            <a:ext cx="1169632" cy="475488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11" name="Shape 109"/>
          <p:cNvSpPr/>
          <p:nvPr/>
        </p:nvSpPr>
        <p:spPr>
          <a:xfrm>
            <a:off x="5703456" y="5413248"/>
            <a:ext cx="1169632" cy="475488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12" name="Shape 110"/>
          <p:cNvSpPr/>
          <p:nvPr/>
        </p:nvSpPr>
        <p:spPr>
          <a:xfrm>
            <a:off x="6873088" y="5413248"/>
            <a:ext cx="1169632" cy="475488"/>
          </a:xfrm>
          <a:prstGeom prst="rect">
            <a:avLst/>
          </a:prstGeom>
          <a:solidFill>
            <a:srgbClr val="20808D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13" name="Text 111"/>
          <p:cNvSpPr/>
          <p:nvPr/>
        </p:nvSpPr>
        <p:spPr>
          <a:xfrm>
            <a:off x="6873088" y="5413248"/>
            <a:ext cx="116963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</a:t>
            </a:r>
            <a:endParaRPr lang="en-US" sz="1300" dirty="0"/>
          </a:p>
        </p:txBody>
      </p:sp>
      <p:sp>
        <p:nvSpPr>
          <p:cNvPr id="114" name="Shape 112"/>
          <p:cNvSpPr/>
          <p:nvPr/>
        </p:nvSpPr>
        <p:spPr>
          <a:xfrm>
            <a:off x="8042720" y="5413248"/>
            <a:ext cx="1169632" cy="475488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15" name="Shape 113"/>
          <p:cNvSpPr/>
          <p:nvPr/>
        </p:nvSpPr>
        <p:spPr>
          <a:xfrm>
            <a:off x="9212351" y="5413248"/>
            <a:ext cx="1169632" cy="475488"/>
          </a:xfrm>
          <a:prstGeom prst="rect">
            <a:avLst/>
          </a:prstGeom>
          <a:solidFill>
            <a:srgbClr val="20808D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16" name="Text 114"/>
          <p:cNvSpPr/>
          <p:nvPr/>
        </p:nvSpPr>
        <p:spPr>
          <a:xfrm>
            <a:off x="9212351" y="5413248"/>
            <a:ext cx="116963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</a:t>
            </a:r>
            <a:endParaRPr lang="en-US" sz="1300" dirty="0"/>
          </a:p>
        </p:txBody>
      </p:sp>
      <p:sp>
        <p:nvSpPr>
          <p:cNvPr id="117" name="Shape 115"/>
          <p:cNvSpPr/>
          <p:nvPr/>
        </p:nvSpPr>
        <p:spPr>
          <a:xfrm>
            <a:off x="10381983" y="5413248"/>
            <a:ext cx="1169632" cy="475488"/>
          </a:xfrm>
          <a:prstGeom prst="rect">
            <a:avLst/>
          </a:prstGeom>
          <a:solidFill>
            <a:srgbClr val="1B474D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18" name="Text 116"/>
          <p:cNvSpPr/>
          <p:nvPr/>
        </p:nvSpPr>
        <p:spPr>
          <a:xfrm>
            <a:off x="10381983" y="5413248"/>
            <a:ext cx="116963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CE2E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</a:t>
            </a:r>
            <a:endParaRPr lang="en-US" sz="1300" dirty="0"/>
          </a:p>
        </p:txBody>
      </p:sp>
      <p:sp>
        <p:nvSpPr>
          <p:cNvPr id="119" name="Shape 117"/>
          <p:cNvSpPr/>
          <p:nvPr/>
        </p:nvSpPr>
        <p:spPr>
          <a:xfrm>
            <a:off x="457200" y="6208776"/>
            <a:ext cx="320040" cy="256032"/>
          </a:xfrm>
          <a:prstGeom prst="rect">
            <a:avLst/>
          </a:prstGeom>
          <a:solidFill>
            <a:srgbClr val="20808D"/>
          </a:solidFill>
          <a:ln/>
        </p:spPr>
      </p:sp>
      <p:sp>
        <p:nvSpPr>
          <p:cNvPr id="120" name="Text 118"/>
          <p:cNvSpPr/>
          <p:nvPr/>
        </p:nvSpPr>
        <p:spPr>
          <a:xfrm>
            <a:off x="868680" y="6208776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  Primært beslutningsforum for verdistrømmen</a:t>
            </a:r>
            <a:endParaRPr lang="en-US" sz="1000" dirty="0"/>
          </a:p>
        </p:txBody>
      </p:sp>
      <p:sp>
        <p:nvSpPr>
          <p:cNvPr id="121" name="Shape 119"/>
          <p:cNvSpPr/>
          <p:nvPr/>
        </p:nvSpPr>
        <p:spPr>
          <a:xfrm>
            <a:off x="6035040" y="6208776"/>
            <a:ext cx="320040" cy="256032"/>
          </a:xfrm>
          <a:prstGeom prst="rect">
            <a:avLst/>
          </a:prstGeom>
          <a:solidFill>
            <a:srgbClr val="1B474D"/>
          </a:solidFill>
          <a:ln/>
        </p:spPr>
      </p:sp>
      <p:sp>
        <p:nvSpPr>
          <p:cNvPr id="122" name="Text 120"/>
          <p:cNvSpPr/>
          <p:nvPr/>
        </p:nvSpPr>
        <p:spPr>
          <a:xfrm>
            <a:off x="6446520" y="6208776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 Sekundær bidragsyter (samhandling, leveranser)</a:t>
            </a:r>
            <a:endParaRPr lang="en-US" sz="1000" dirty="0"/>
          </a:p>
        </p:txBody>
      </p:sp>
      <p:sp>
        <p:nvSpPr>
          <p:cNvPr id="123" name="Shape 121"/>
          <p:cNvSpPr/>
          <p:nvPr/>
        </p:nvSpPr>
        <p:spPr>
          <a:xfrm>
            <a:off x="0" y="6675120"/>
            <a:ext cx="12191695" cy="182880"/>
          </a:xfrm>
          <a:prstGeom prst="rect">
            <a:avLst/>
          </a:prstGeom>
          <a:solidFill>
            <a:srgbClr val="16191E"/>
          </a:solidFill>
          <a:ln/>
        </p:spPr>
      </p:sp>
      <p:sp>
        <p:nvSpPr>
          <p:cNvPr id="124" name="Text 122"/>
          <p:cNvSpPr/>
          <p:nvPr/>
        </p:nvSpPr>
        <p:spPr>
          <a:xfrm>
            <a:off x="365760" y="6656832"/>
            <a:ext cx="7315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Verdistrømsmodell Mjøssykehuset · Utkast v0.1 · Kjell Skjølås</a:t>
            </a:r>
            <a:endParaRPr lang="en-US" sz="900" dirty="0"/>
          </a:p>
        </p:txBody>
      </p:sp>
      <p:sp>
        <p:nvSpPr>
          <p:cNvPr id="125" name="Text 123"/>
          <p:cNvSpPr/>
          <p:nvPr/>
        </p:nvSpPr>
        <p:spPr>
          <a:xfrm>
            <a:off x="11155680" y="6656832"/>
            <a:ext cx="777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12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E10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47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Neste steg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11247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 utkast til fylt-ut modell — 6 måneders løp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554480"/>
            <a:ext cx="3576218" cy="214884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1691640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01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85800" y="2194560"/>
            <a:ext cx="31190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Forankring i EA-forum og prosjekt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85800" y="2651760"/>
            <a:ext cx="3119018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Presentere metodenotat og strukturen for arkitekturmiljø, klinikkledelse og prosjekt Mjøssykehuset. Beslutte om modellen adopteres som overbygg.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307738" y="1554480"/>
            <a:ext cx="3576218" cy="214884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36338" y="1691640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02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4536338" y="2194560"/>
            <a:ext cx="31190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Verdistrøm-workshops per stream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36338" y="2651760"/>
            <a:ext cx="3119018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3-4 timers workshop per verdistrøm med klinisk leder, avdelingssykepleier, IT-ansvarlig, produkteier og pasientrepresentant. Fylle ut Excel-arket i sanntid.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8158277" y="1554480"/>
            <a:ext cx="3576218" cy="214884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386877" y="1691640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03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8386877" y="2194560"/>
            <a:ext cx="31190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Konsolidering og gap-analyse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386877" y="2651760"/>
            <a:ext cx="3119018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Verifisere kobling mot kapabilitetsmatrisen. Identifisere overlapp, mangler, avhengigheter mot SP. Kalibrere modenhet nå→2032.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457200" y="3977640"/>
            <a:ext cx="3576218" cy="214884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85800" y="4114800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04</a:t>
            </a:r>
            <a:endParaRPr lang="en-US" sz="2800" dirty="0"/>
          </a:p>
        </p:txBody>
      </p:sp>
      <p:sp>
        <p:nvSpPr>
          <p:cNvPr id="18" name="Text 16"/>
          <p:cNvSpPr/>
          <p:nvPr/>
        </p:nvSpPr>
        <p:spPr>
          <a:xfrm>
            <a:off x="685800" y="4617720"/>
            <a:ext cx="31190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Digitale produkter — porteføljesyn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85800" y="5074920"/>
            <a:ext cx="3119018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Sammenstille alle produkter på tvers av verdistrømmene. Identifisere kritiske avhengigheter, gjenbruk og hull i porteføljen.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4307738" y="3977640"/>
            <a:ext cx="3576218" cy="214884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536338" y="4114800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05</a:t>
            </a:r>
            <a:endParaRPr lang="en-US" sz="2800" dirty="0"/>
          </a:p>
        </p:txBody>
      </p:sp>
      <p:sp>
        <p:nvSpPr>
          <p:cNvPr id="22" name="Text 20"/>
          <p:cNvSpPr/>
          <p:nvPr/>
        </p:nvSpPr>
        <p:spPr>
          <a:xfrm>
            <a:off x="4536338" y="4617720"/>
            <a:ext cx="31190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Gevinstrealisering (T16)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536338" y="5074920"/>
            <a:ext cx="3119018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Definere målbar gevinst per verdistrøm og value stage. Koble til virksomhetsstrategi 2025-2028 og utviklingsplan 2039.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8158277" y="3977640"/>
            <a:ext cx="3576218" cy="214884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386877" y="4114800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06</a:t>
            </a:r>
            <a:endParaRPr lang="en-US" sz="2800" dirty="0"/>
          </a:p>
        </p:txBody>
      </p:sp>
      <p:sp>
        <p:nvSpPr>
          <p:cNvPr id="26" name="Text 24"/>
          <p:cNvSpPr/>
          <p:nvPr/>
        </p:nvSpPr>
        <p:spPr>
          <a:xfrm>
            <a:off x="8386877" y="4617720"/>
            <a:ext cx="31190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Publisering og forvaltning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8386877" y="5074920"/>
            <a:ext cx="3119018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Publisere modellen som del av skjolas.no case-side. Etablere kvartalsvis oppdatering i takt med prosjektfaser mot 2032.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0" y="6675120"/>
            <a:ext cx="12191695" cy="182880"/>
          </a:xfrm>
          <a:prstGeom prst="rect">
            <a:avLst/>
          </a:prstGeom>
          <a:solidFill>
            <a:srgbClr val="16191E"/>
          </a:solidFill>
          <a:ln/>
        </p:spPr>
      </p:sp>
      <p:sp>
        <p:nvSpPr>
          <p:cNvPr id="29" name="Text 27"/>
          <p:cNvSpPr/>
          <p:nvPr/>
        </p:nvSpPr>
        <p:spPr>
          <a:xfrm>
            <a:off x="365760" y="6656832"/>
            <a:ext cx="7315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Verdistrømsmodell Mjøssykehuset · Utkast v0.1 · Kjell Skjølås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11155680" y="6656832"/>
            <a:ext cx="777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12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E10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47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Rammeverk og notasjon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11247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Hybrid BIZBOK 12 + ArchiMate 3.2, tilpasset SIHFs kapabilitetsmatrise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554480"/>
            <a:ext cx="5029200" cy="59436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554480"/>
            <a:ext cx="109728" cy="594360"/>
          </a:xfrm>
          <a:prstGeom prst="rect">
            <a:avLst/>
          </a:prstGeom>
          <a:solidFill>
            <a:srgbClr val="20808D"/>
          </a:solidFill>
          <a:ln/>
        </p:spPr>
      </p:sp>
      <p:sp>
        <p:nvSpPr>
          <p:cNvPr id="6" name="Text 4"/>
          <p:cNvSpPr/>
          <p:nvPr/>
        </p:nvSpPr>
        <p:spPr>
          <a:xfrm>
            <a:off x="685800" y="1600200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ANALYSEPAKKE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85800" y="1847088"/>
            <a:ext cx="4663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pakker A/B/C + tverrgående T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57200" y="2286000"/>
            <a:ext cx="5029200" cy="59436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2286000"/>
            <a:ext cx="109728" cy="594360"/>
          </a:xfrm>
          <a:prstGeom prst="rect">
            <a:avLst/>
          </a:prstGeom>
          <a:solidFill>
            <a:srgbClr val="20808D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2331720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VERDISTRØM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85800" y="2578608"/>
            <a:ext cx="4663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streams (4 primære, 3 støtte)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57200" y="3017520"/>
            <a:ext cx="5029200" cy="59436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57200" y="3017520"/>
            <a:ext cx="109728" cy="594360"/>
          </a:xfrm>
          <a:prstGeom prst="rect">
            <a:avLst/>
          </a:prstGeom>
          <a:solidFill>
            <a:srgbClr val="20808D"/>
          </a:solidFill>
          <a:ln/>
        </p:spPr>
      </p:sp>
      <p:sp>
        <p:nvSpPr>
          <p:cNvPr id="14" name="Text 12"/>
          <p:cNvSpPr/>
          <p:nvPr/>
        </p:nvSpPr>
        <p:spPr>
          <a:xfrm>
            <a:off x="685800" y="3063240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VALUE STAGE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85800" y="3310128"/>
            <a:ext cx="4663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5–7 trinn per verdistrøm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57200" y="3749040"/>
            <a:ext cx="5029200" cy="59436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" y="3749040"/>
            <a:ext cx="109728" cy="594360"/>
          </a:xfrm>
          <a:prstGeom prst="rect">
            <a:avLst/>
          </a:prstGeom>
          <a:solidFill>
            <a:srgbClr val="20808D"/>
          </a:solidFill>
          <a:ln/>
        </p:spPr>
      </p:sp>
      <p:sp>
        <p:nvSpPr>
          <p:cNvPr id="18" name="Text 16"/>
          <p:cNvSpPr/>
          <p:nvPr/>
        </p:nvSpPr>
        <p:spPr>
          <a:xfrm>
            <a:off x="685800" y="3794760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KAPABILITET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85800" y="4041648"/>
            <a:ext cx="4663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prioriterte SIHF-kapabiliteter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457200" y="4480560"/>
            <a:ext cx="5029200" cy="59436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57200" y="4480560"/>
            <a:ext cx="109728" cy="594360"/>
          </a:xfrm>
          <a:prstGeom prst="rect">
            <a:avLst/>
          </a:prstGeom>
          <a:solidFill>
            <a:srgbClr val="20808D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526280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DIGITALT PRODUKT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85800" y="4773168"/>
            <a:ext cx="4663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 · SIHF · Regional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457200" y="5212080"/>
            <a:ext cx="5029200" cy="59436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57200" y="5212080"/>
            <a:ext cx="109728" cy="594360"/>
          </a:xfrm>
          <a:prstGeom prst="rect">
            <a:avLst/>
          </a:prstGeom>
          <a:solidFill>
            <a:srgbClr val="20808D"/>
          </a:solidFill>
          <a:ln/>
        </p:spPr>
      </p:sp>
      <p:sp>
        <p:nvSpPr>
          <p:cNvPr id="26" name="Text 24"/>
          <p:cNvSpPr/>
          <p:nvPr/>
        </p:nvSpPr>
        <p:spPr>
          <a:xfrm>
            <a:off x="685800" y="5257800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KPI + EIER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685800" y="5504688"/>
            <a:ext cx="4663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Ledetid · kvalitet · gevinst · erfaring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5852160" y="1554480"/>
            <a:ext cx="5852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800" kern="0" dirty="0">
                <a:solidFill>
                  <a:srgbClr val="9A99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ANALYSEPAKKER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852160" y="1874520"/>
            <a:ext cx="5852160" cy="77724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852160" y="1874520"/>
            <a:ext cx="685800" cy="777240"/>
          </a:xfrm>
          <a:prstGeom prst="rect">
            <a:avLst/>
          </a:prstGeom>
          <a:solidFill>
            <a:srgbClr val="20808D"/>
          </a:solidFill>
          <a:ln/>
        </p:spPr>
      </p:sp>
      <p:sp>
        <p:nvSpPr>
          <p:cNvPr id="31" name="Text 29"/>
          <p:cNvSpPr/>
          <p:nvPr/>
        </p:nvSpPr>
        <p:spPr>
          <a:xfrm>
            <a:off x="5852160" y="1874520"/>
            <a:ext cx="685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</a:t>
            </a:r>
            <a:endParaRPr lang="en-US" sz="3000" dirty="0"/>
          </a:p>
        </p:txBody>
      </p:sp>
      <p:sp>
        <p:nvSpPr>
          <p:cNvPr id="32" name="Text 30"/>
          <p:cNvSpPr/>
          <p:nvPr/>
        </p:nvSpPr>
        <p:spPr>
          <a:xfrm>
            <a:off x="6675120" y="1947672"/>
            <a:ext cx="3931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Flyt, funksjonsdeling og kapasitet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6675120" y="2286000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Kapabiliteter: A1–A6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5852160" y="2743200"/>
            <a:ext cx="5852160" cy="77724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5852160" y="2743200"/>
            <a:ext cx="685800" cy="777240"/>
          </a:xfrm>
          <a:prstGeom prst="rect">
            <a:avLst/>
          </a:prstGeom>
          <a:solidFill>
            <a:srgbClr val="A84B2F"/>
          </a:solidFill>
          <a:ln/>
        </p:spPr>
      </p:sp>
      <p:sp>
        <p:nvSpPr>
          <p:cNvPr id="36" name="Text 34"/>
          <p:cNvSpPr/>
          <p:nvPr/>
        </p:nvSpPr>
        <p:spPr>
          <a:xfrm>
            <a:off x="5852160" y="2743200"/>
            <a:ext cx="685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</a:t>
            </a:r>
            <a:endParaRPr lang="en-US" sz="3000" dirty="0"/>
          </a:p>
        </p:txBody>
      </p:sp>
      <p:sp>
        <p:nvSpPr>
          <p:cNvPr id="37" name="Text 35"/>
          <p:cNvSpPr/>
          <p:nvPr/>
        </p:nvSpPr>
        <p:spPr>
          <a:xfrm>
            <a:off x="6675120" y="2816352"/>
            <a:ext cx="3931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Desentralisering, DHO og samhandling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6675120" y="3154680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Kapabiliteter: B7–B10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5852160" y="3611880"/>
            <a:ext cx="5852160" cy="77724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5852160" y="3611880"/>
            <a:ext cx="685800" cy="777240"/>
          </a:xfrm>
          <a:prstGeom prst="rect">
            <a:avLst/>
          </a:prstGeom>
          <a:solidFill>
            <a:srgbClr val="1B474D"/>
          </a:solidFill>
          <a:ln/>
        </p:spPr>
      </p:sp>
      <p:sp>
        <p:nvSpPr>
          <p:cNvPr id="41" name="Text 39"/>
          <p:cNvSpPr/>
          <p:nvPr/>
        </p:nvSpPr>
        <p:spPr>
          <a:xfrm>
            <a:off x="5852160" y="3611880"/>
            <a:ext cx="685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</a:t>
            </a:r>
            <a:endParaRPr lang="en-US" sz="3000" dirty="0"/>
          </a:p>
        </p:txBody>
      </p:sp>
      <p:sp>
        <p:nvSpPr>
          <p:cNvPr id="42" name="Text 40"/>
          <p:cNvSpPr/>
          <p:nvPr/>
        </p:nvSpPr>
        <p:spPr>
          <a:xfrm>
            <a:off x="6675120" y="3685032"/>
            <a:ext cx="3931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Datadrevet smart sykehusdrift</a:t>
            </a:r>
            <a:endParaRPr lang="en-US" sz="1300" dirty="0"/>
          </a:p>
        </p:txBody>
      </p:sp>
      <p:sp>
        <p:nvSpPr>
          <p:cNvPr id="43" name="Text 41"/>
          <p:cNvSpPr/>
          <p:nvPr/>
        </p:nvSpPr>
        <p:spPr>
          <a:xfrm>
            <a:off x="6675120" y="4023360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Kapabiliteter: C11–C15</a:t>
            </a:r>
            <a:endParaRPr lang="en-US" sz="1000" dirty="0"/>
          </a:p>
        </p:txBody>
      </p:sp>
      <p:sp>
        <p:nvSpPr>
          <p:cNvPr id="44" name="Shape 42"/>
          <p:cNvSpPr/>
          <p:nvPr/>
        </p:nvSpPr>
        <p:spPr>
          <a:xfrm>
            <a:off x="5852160" y="4480560"/>
            <a:ext cx="5852160" cy="77724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5852160" y="4480560"/>
            <a:ext cx="685800" cy="777240"/>
          </a:xfrm>
          <a:prstGeom prst="rect">
            <a:avLst/>
          </a:prstGeom>
          <a:solidFill>
            <a:srgbClr val="848456"/>
          </a:solidFill>
          <a:ln/>
        </p:spPr>
      </p:sp>
      <p:sp>
        <p:nvSpPr>
          <p:cNvPr id="46" name="Text 44"/>
          <p:cNvSpPr/>
          <p:nvPr/>
        </p:nvSpPr>
        <p:spPr>
          <a:xfrm>
            <a:off x="5852160" y="4480560"/>
            <a:ext cx="685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</a:t>
            </a:r>
            <a:endParaRPr lang="en-US" sz="3000" dirty="0"/>
          </a:p>
        </p:txBody>
      </p:sp>
      <p:sp>
        <p:nvSpPr>
          <p:cNvPr id="47" name="Text 45"/>
          <p:cNvSpPr/>
          <p:nvPr/>
        </p:nvSpPr>
        <p:spPr>
          <a:xfrm>
            <a:off x="6675120" y="4553712"/>
            <a:ext cx="3931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Tverrgående — styring og gevinst</a:t>
            </a:r>
            <a:endParaRPr lang="en-US" sz="1300" dirty="0"/>
          </a:p>
        </p:txBody>
      </p:sp>
      <p:sp>
        <p:nvSpPr>
          <p:cNvPr id="48" name="Text 46"/>
          <p:cNvSpPr/>
          <p:nvPr/>
        </p:nvSpPr>
        <p:spPr>
          <a:xfrm>
            <a:off x="6675120" y="4892040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Kapabiliteter: T16</a:t>
            </a:r>
            <a:endParaRPr lang="en-US" sz="1000" dirty="0"/>
          </a:p>
        </p:txBody>
      </p:sp>
      <p:sp>
        <p:nvSpPr>
          <p:cNvPr id="49" name="Text 47"/>
          <p:cNvSpPr/>
          <p:nvPr/>
        </p:nvSpPr>
        <p:spPr>
          <a:xfrm>
            <a:off x="457200" y="6263640"/>
            <a:ext cx="11247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6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Metodenotat, Excel-modell og PPTX leveres samlet. Modellen skal fylles ut i workshops.</a:t>
            </a:r>
            <a:endParaRPr lang="en-US" sz="1000" dirty="0"/>
          </a:p>
        </p:txBody>
      </p:sp>
      <p:sp>
        <p:nvSpPr>
          <p:cNvPr id="50" name="Shape 48"/>
          <p:cNvSpPr/>
          <p:nvPr/>
        </p:nvSpPr>
        <p:spPr>
          <a:xfrm>
            <a:off x="0" y="6675120"/>
            <a:ext cx="12191695" cy="182880"/>
          </a:xfrm>
          <a:prstGeom prst="rect">
            <a:avLst/>
          </a:prstGeom>
          <a:solidFill>
            <a:srgbClr val="16191E"/>
          </a:solidFill>
          <a:ln/>
        </p:spPr>
      </p:sp>
      <p:sp>
        <p:nvSpPr>
          <p:cNvPr id="51" name="Text 49"/>
          <p:cNvSpPr/>
          <p:nvPr/>
        </p:nvSpPr>
        <p:spPr>
          <a:xfrm>
            <a:off x="365760" y="6656832"/>
            <a:ext cx="7315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Verdistrømsmodell Mjøssykehuset · Utkast v0.1 · Kjell Skjølås</a:t>
            </a:r>
            <a:endParaRPr lang="en-US" sz="900" dirty="0"/>
          </a:p>
        </p:txBody>
      </p:sp>
      <p:sp>
        <p:nvSpPr>
          <p:cNvPr id="52" name="Text 50"/>
          <p:cNvSpPr/>
          <p:nvPr/>
        </p:nvSpPr>
        <p:spPr>
          <a:xfrm>
            <a:off x="11155680" y="6656832"/>
            <a:ext cx="777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E10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822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VS1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1325880" y="292608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Akutt inntak og innleggelse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8549640" y="384048"/>
            <a:ext cx="1463040" cy="32004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49640" y="384048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400" kern="0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PRIMÆR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10104120" y="384048"/>
            <a:ext cx="1645920" cy="32004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104120" y="384048"/>
            <a:ext cx="1645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400" kern="0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PAKKE A + B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57200" y="804672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Prehospital varsling til utskrivning med felles pasientplan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20040" y="1417320"/>
            <a:ext cx="1188720" cy="118872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20040" y="1417320"/>
            <a:ext cx="11887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9A99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STAGE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20040" y="2606040"/>
            <a:ext cx="1188720" cy="96012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0040" y="2606040"/>
            <a:ext cx="11887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9A99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KAPAB.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20040" y="3566160"/>
            <a:ext cx="1188720" cy="192024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20040" y="3566160"/>
            <a:ext cx="118872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PRODUKTER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20040" y="5486400"/>
            <a:ext cx="1188720" cy="82296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0040" y="5486400"/>
            <a:ext cx="1188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9A99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KPI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235909" y="1417320"/>
            <a:ext cx="0" cy="4892040"/>
          </a:xfrm>
          <a:prstGeom prst="line">
            <a:avLst/>
          </a:prstGeom>
          <a:noFill/>
          <a:ln w="6350">
            <a:solidFill>
              <a:srgbClr val="2A2F36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963058" y="1417320"/>
            <a:ext cx="0" cy="4892040"/>
          </a:xfrm>
          <a:prstGeom prst="line">
            <a:avLst/>
          </a:prstGeom>
          <a:noFill/>
          <a:ln w="6350">
            <a:solidFill>
              <a:srgbClr val="2A2F36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690208" y="1417320"/>
            <a:ext cx="0" cy="4892040"/>
          </a:xfrm>
          <a:prstGeom prst="line">
            <a:avLst/>
          </a:prstGeom>
          <a:noFill/>
          <a:ln w="6350">
            <a:solidFill>
              <a:srgbClr val="2A2F3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417357" y="1417320"/>
            <a:ext cx="0" cy="4892040"/>
          </a:xfrm>
          <a:prstGeom prst="line">
            <a:avLst/>
          </a:prstGeom>
          <a:noFill/>
          <a:ln w="6350">
            <a:solidFill>
              <a:srgbClr val="2A2F36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144506" y="1417320"/>
            <a:ext cx="0" cy="4892040"/>
          </a:xfrm>
          <a:prstGeom prst="line">
            <a:avLst/>
          </a:prstGeom>
          <a:noFill/>
          <a:ln w="6350">
            <a:solidFill>
              <a:srgbClr val="2A2F36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508760" y="1417320"/>
            <a:ext cx="1727149" cy="118872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600200" y="1490472"/>
            <a:ext cx="502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S1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1600200" y="1737360"/>
            <a:ext cx="1544269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Prehospital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1508760" y="2606040"/>
            <a:ext cx="1727149" cy="96012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600200" y="2697480"/>
            <a:ext cx="154426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A3, C14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1508760" y="3566160"/>
            <a:ext cx="1727149" cy="192024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600200" y="3657600"/>
            <a:ext cx="1544269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P08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P18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P02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1508760" y="5486400"/>
            <a:ext cx="1727149" cy="82296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600200" y="5577840"/>
            <a:ext cx="154426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Responstid varsling→mottak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3235909" y="1417320"/>
            <a:ext cx="1727149" cy="118872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327349" y="1490472"/>
            <a:ext cx="502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S2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3327349" y="1737360"/>
            <a:ext cx="1544269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Triage</a:t>
            </a:r>
            <a:endParaRPr lang="en-US" sz="1150" dirty="0"/>
          </a:p>
        </p:txBody>
      </p:sp>
      <p:sp>
        <p:nvSpPr>
          <p:cNvPr id="34" name="Shape 32"/>
          <p:cNvSpPr/>
          <p:nvPr/>
        </p:nvSpPr>
        <p:spPr>
          <a:xfrm>
            <a:off x="3235909" y="2606040"/>
            <a:ext cx="1727149" cy="96012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327349" y="2697480"/>
            <a:ext cx="154426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A3, A2, B9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3235909" y="3566160"/>
            <a:ext cx="1727149" cy="192024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3327349" y="3657600"/>
            <a:ext cx="1544269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P02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P06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P03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3235909" y="5486400"/>
            <a:ext cx="1727149" cy="82296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3327349" y="5577840"/>
            <a:ext cx="154426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Triage-tid &lt; 10 min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4963058" y="1417320"/>
            <a:ext cx="1727149" cy="118872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054498" y="1490472"/>
            <a:ext cx="502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S3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5054498" y="1737360"/>
            <a:ext cx="1544269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Avklaring</a:t>
            </a:r>
            <a:endParaRPr lang="en-US" sz="1150" dirty="0"/>
          </a:p>
        </p:txBody>
      </p:sp>
      <p:sp>
        <p:nvSpPr>
          <p:cNvPr id="43" name="Shape 41"/>
          <p:cNvSpPr/>
          <p:nvPr/>
        </p:nvSpPr>
        <p:spPr>
          <a:xfrm>
            <a:off x="4963058" y="2606040"/>
            <a:ext cx="1727149" cy="96012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5054498" y="2697480"/>
            <a:ext cx="154426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A5, A3, C14</a:t>
            </a:r>
            <a:endParaRPr lang="en-US" sz="1100" dirty="0"/>
          </a:p>
        </p:txBody>
      </p:sp>
      <p:sp>
        <p:nvSpPr>
          <p:cNvPr id="45" name="Shape 43"/>
          <p:cNvSpPr/>
          <p:nvPr/>
        </p:nvSpPr>
        <p:spPr>
          <a:xfrm>
            <a:off x="4963058" y="3566160"/>
            <a:ext cx="1727149" cy="192024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5054498" y="3657600"/>
            <a:ext cx="1544269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P01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P04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P05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P14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endParaRPr lang="en-US" sz="1100" dirty="0"/>
          </a:p>
        </p:txBody>
      </p:sp>
      <p:sp>
        <p:nvSpPr>
          <p:cNvPr id="47" name="Shape 45"/>
          <p:cNvSpPr/>
          <p:nvPr/>
        </p:nvSpPr>
        <p:spPr>
          <a:xfrm>
            <a:off x="4963058" y="5486400"/>
            <a:ext cx="1727149" cy="82296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5054498" y="5577840"/>
            <a:ext cx="154426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Tid til CT-svar</a:t>
            </a:r>
            <a:endParaRPr lang="en-US" sz="1000" dirty="0"/>
          </a:p>
        </p:txBody>
      </p:sp>
      <p:sp>
        <p:nvSpPr>
          <p:cNvPr id="49" name="Shape 47"/>
          <p:cNvSpPr/>
          <p:nvPr/>
        </p:nvSpPr>
        <p:spPr>
          <a:xfrm>
            <a:off x="6690208" y="1417320"/>
            <a:ext cx="1727149" cy="118872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6781648" y="1490472"/>
            <a:ext cx="502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S4</a:t>
            </a:r>
            <a:endParaRPr lang="en-US" sz="1000" dirty="0"/>
          </a:p>
        </p:txBody>
      </p:sp>
      <p:sp>
        <p:nvSpPr>
          <p:cNvPr id="51" name="Text 49"/>
          <p:cNvSpPr/>
          <p:nvPr/>
        </p:nvSpPr>
        <p:spPr>
          <a:xfrm>
            <a:off x="6781648" y="1737360"/>
            <a:ext cx="1544269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Disposisjon</a:t>
            </a:r>
            <a:endParaRPr lang="en-US" sz="1150" dirty="0"/>
          </a:p>
        </p:txBody>
      </p:sp>
      <p:sp>
        <p:nvSpPr>
          <p:cNvPr id="52" name="Shape 50"/>
          <p:cNvSpPr/>
          <p:nvPr/>
        </p:nvSpPr>
        <p:spPr>
          <a:xfrm>
            <a:off x="6690208" y="2606040"/>
            <a:ext cx="1727149" cy="96012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6781648" y="2697480"/>
            <a:ext cx="154426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A2, A3, C12</a:t>
            </a:r>
            <a:endParaRPr lang="en-US" sz="1100" dirty="0"/>
          </a:p>
        </p:txBody>
      </p:sp>
      <p:sp>
        <p:nvSpPr>
          <p:cNvPr id="54" name="Shape 52"/>
          <p:cNvSpPr/>
          <p:nvPr/>
        </p:nvSpPr>
        <p:spPr>
          <a:xfrm>
            <a:off x="6690208" y="3566160"/>
            <a:ext cx="1727149" cy="192024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6781648" y="3657600"/>
            <a:ext cx="1544269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P06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P03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P19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endParaRPr lang="en-US" sz="1100" dirty="0"/>
          </a:p>
        </p:txBody>
      </p:sp>
      <p:sp>
        <p:nvSpPr>
          <p:cNvPr id="56" name="Shape 54"/>
          <p:cNvSpPr/>
          <p:nvPr/>
        </p:nvSpPr>
        <p:spPr>
          <a:xfrm>
            <a:off x="6690208" y="5486400"/>
            <a:ext cx="1727149" cy="82296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6781648" y="5577840"/>
            <a:ext cx="154426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Tid til seng</a:t>
            </a:r>
            <a:endParaRPr lang="en-US" sz="1000" dirty="0"/>
          </a:p>
        </p:txBody>
      </p:sp>
      <p:sp>
        <p:nvSpPr>
          <p:cNvPr id="58" name="Shape 56"/>
          <p:cNvSpPr/>
          <p:nvPr/>
        </p:nvSpPr>
        <p:spPr>
          <a:xfrm>
            <a:off x="8417357" y="1417320"/>
            <a:ext cx="1727149" cy="118872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8508797" y="1490472"/>
            <a:ext cx="502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S5</a:t>
            </a:r>
            <a:endParaRPr lang="en-US" sz="1000" dirty="0"/>
          </a:p>
        </p:txBody>
      </p:sp>
      <p:sp>
        <p:nvSpPr>
          <p:cNvPr id="60" name="Text 58"/>
          <p:cNvSpPr/>
          <p:nvPr/>
        </p:nvSpPr>
        <p:spPr>
          <a:xfrm>
            <a:off x="8508797" y="1737360"/>
            <a:ext cx="1544269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Innleggelse og behandling</a:t>
            </a:r>
            <a:endParaRPr lang="en-US" sz="1150" dirty="0"/>
          </a:p>
        </p:txBody>
      </p:sp>
      <p:sp>
        <p:nvSpPr>
          <p:cNvPr id="61" name="Shape 59"/>
          <p:cNvSpPr/>
          <p:nvPr/>
        </p:nvSpPr>
        <p:spPr>
          <a:xfrm>
            <a:off x="8417357" y="2606040"/>
            <a:ext cx="1727149" cy="96012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8508797" y="2697480"/>
            <a:ext cx="154426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A5, A2, A1, C11</a:t>
            </a:r>
            <a:endParaRPr lang="en-US" sz="1100" dirty="0"/>
          </a:p>
        </p:txBody>
      </p:sp>
      <p:sp>
        <p:nvSpPr>
          <p:cNvPr id="63" name="Shape 61"/>
          <p:cNvSpPr/>
          <p:nvPr/>
        </p:nvSpPr>
        <p:spPr>
          <a:xfrm>
            <a:off x="8417357" y="3566160"/>
            <a:ext cx="1727149" cy="192024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8508797" y="3657600"/>
            <a:ext cx="1544269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P01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P02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P14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P06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endParaRPr lang="en-US" sz="1100" dirty="0"/>
          </a:p>
        </p:txBody>
      </p:sp>
      <p:sp>
        <p:nvSpPr>
          <p:cNvPr id="65" name="Shape 63"/>
          <p:cNvSpPr/>
          <p:nvPr/>
        </p:nvSpPr>
        <p:spPr>
          <a:xfrm>
            <a:off x="8417357" y="5486400"/>
            <a:ext cx="1727149" cy="82296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8508797" y="5577840"/>
            <a:ext cx="154426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Liggedøgn · komplikasjoner</a:t>
            </a:r>
            <a:endParaRPr lang="en-US" sz="1000" dirty="0"/>
          </a:p>
        </p:txBody>
      </p:sp>
      <p:sp>
        <p:nvSpPr>
          <p:cNvPr id="67" name="Shape 65"/>
          <p:cNvSpPr/>
          <p:nvPr/>
        </p:nvSpPr>
        <p:spPr>
          <a:xfrm>
            <a:off x="10144506" y="1417320"/>
            <a:ext cx="1727149" cy="118872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10235946" y="1490472"/>
            <a:ext cx="502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S6</a:t>
            </a:r>
            <a:endParaRPr lang="en-US" sz="1000" dirty="0"/>
          </a:p>
        </p:txBody>
      </p:sp>
      <p:sp>
        <p:nvSpPr>
          <p:cNvPr id="69" name="Text 67"/>
          <p:cNvSpPr/>
          <p:nvPr/>
        </p:nvSpPr>
        <p:spPr>
          <a:xfrm>
            <a:off x="10235946" y="1737360"/>
            <a:ext cx="1544269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Utskrivning og forløp</a:t>
            </a:r>
            <a:endParaRPr lang="en-US" sz="1150" dirty="0"/>
          </a:p>
        </p:txBody>
      </p:sp>
      <p:sp>
        <p:nvSpPr>
          <p:cNvPr id="70" name="Shape 68"/>
          <p:cNvSpPr/>
          <p:nvPr/>
        </p:nvSpPr>
        <p:spPr>
          <a:xfrm>
            <a:off x="10144506" y="2606040"/>
            <a:ext cx="1727149" cy="96012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10235946" y="2697480"/>
            <a:ext cx="154426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B8, B7, A5, T16</a:t>
            </a:r>
            <a:endParaRPr lang="en-US" sz="1100" dirty="0"/>
          </a:p>
        </p:txBody>
      </p:sp>
      <p:sp>
        <p:nvSpPr>
          <p:cNvPr id="72" name="Shape 70"/>
          <p:cNvSpPr/>
          <p:nvPr/>
        </p:nvSpPr>
        <p:spPr>
          <a:xfrm>
            <a:off x="10144506" y="3566160"/>
            <a:ext cx="1727149" cy="192024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10235946" y="3657600"/>
            <a:ext cx="1544269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P15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P16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A86F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[Reg]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P01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P11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endParaRPr lang="en-US" sz="1100" dirty="0"/>
          </a:p>
        </p:txBody>
      </p:sp>
      <p:sp>
        <p:nvSpPr>
          <p:cNvPr id="74" name="Shape 72"/>
          <p:cNvSpPr/>
          <p:nvPr/>
        </p:nvSpPr>
        <p:spPr>
          <a:xfrm>
            <a:off x="10144506" y="5486400"/>
            <a:ext cx="1727149" cy="82296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10235946" y="5577840"/>
            <a:ext cx="154426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Andel FPP · reinnl. 30 dg</a:t>
            </a:r>
            <a:endParaRPr lang="en-US" sz="1000" dirty="0"/>
          </a:p>
        </p:txBody>
      </p:sp>
      <p:sp>
        <p:nvSpPr>
          <p:cNvPr id="76" name="Text 74"/>
          <p:cNvSpPr/>
          <p:nvPr/>
        </p:nvSpPr>
        <p:spPr>
          <a:xfrm>
            <a:off x="320040" y="6428232"/>
            <a:ext cx="914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Eierskap:</a:t>
            </a:r>
            <a:endParaRPr lang="en-US" sz="900" dirty="0"/>
          </a:p>
        </p:txBody>
      </p:sp>
      <p:sp>
        <p:nvSpPr>
          <p:cNvPr id="77" name="Shape 75"/>
          <p:cNvSpPr/>
          <p:nvPr/>
        </p:nvSpPr>
        <p:spPr>
          <a:xfrm>
            <a:off x="1234440" y="6473952"/>
            <a:ext cx="128016" cy="128016"/>
          </a:xfrm>
          <a:prstGeom prst="rect">
            <a:avLst/>
          </a:prstGeom>
          <a:solidFill>
            <a:srgbClr val="FDAB43"/>
          </a:solidFill>
          <a:ln/>
        </p:spPr>
      </p:sp>
      <p:sp>
        <p:nvSpPr>
          <p:cNvPr id="78" name="Text 76"/>
          <p:cNvSpPr/>
          <p:nvPr/>
        </p:nvSpPr>
        <p:spPr>
          <a:xfrm>
            <a:off x="1417320" y="6428232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 Sykehuspartner</a:t>
            </a:r>
            <a:endParaRPr lang="en-US" sz="900" dirty="0"/>
          </a:p>
        </p:txBody>
      </p:sp>
      <p:sp>
        <p:nvSpPr>
          <p:cNvPr id="79" name="Shape 77"/>
          <p:cNvSpPr/>
          <p:nvPr/>
        </p:nvSpPr>
        <p:spPr>
          <a:xfrm>
            <a:off x="3154680" y="6473952"/>
            <a:ext cx="128016" cy="128016"/>
          </a:xfrm>
          <a:prstGeom prst="rect">
            <a:avLst/>
          </a:prstGeom>
          <a:solidFill>
            <a:srgbClr val="5591C7"/>
          </a:solidFill>
          <a:ln/>
        </p:spPr>
      </p:sp>
      <p:sp>
        <p:nvSpPr>
          <p:cNvPr id="80" name="Text 78"/>
          <p:cNvSpPr/>
          <p:nvPr/>
        </p:nvSpPr>
        <p:spPr>
          <a:xfrm>
            <a:off x="3337560" y="6428232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 SI</a:t>
            </a:r>
            <a:endParaRPr lang="en-US" sz="900" dirty="0"/>
          </a:p>
        </p:txBody>
      </p:sp>
      <p:sp>
        <p:nvSpPr>
          <p:cNvPr id="81" name="Shape 79"/>
          <p:cNvSpPr/>
          <p:nvPr/>
        </p:nvSpPr>
        <p:spPr>
          <a:xfrm>
            <a:off x="4434840" y="6473952"/>
            <a:ext cx="128016" cy="128016"/>
          </a:xfrm>
          <a:prstGeom prst="rect">
            <a:avLst/>
          </a:prstGeom>
          <a:solidFill>
            <a:srgbClr val="A86FDF"/>
          </a:solidFill>
          <a:ln/>
        </p:spPr>
      </p:sp>
      <p:sp>
        <p:nvSpPr>
          <p:cNvPr id="82" name="Text 80"/>
          <p:cNvSpPr/>
          <p:nvPr/>
        </p:nvSpPr>
        <p:spPr>
          <a:xfrm>
            <a:off x="4617720" y="6428232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[Regional] HSØ/NHN</a:t>
            </a:r>
            <a:endParaRPr lang="en-US" sz="900" dirty="0"/>
          </a:p>
        </p:txBody>
      </p:sp>
      <p:sp>
        <p:nvSpPr>
          <p:cNvPr id="83" name="Shape 81"/>
          <p:cNvSpPr/>
          <p:nvPr/>
        </p:nvSpPr>
        <p:spPr>
          <a:xfrm>
            <a:off x="0" y="6675120"/>
            <a:ext cx="12191695" cy="182880"/>
          </a:xfrm>
          <a:prstGeom prst="rect">
            <a:avLst/>
          </a:prstGeom>
          <a:solidFill>
            <a:srgbClr val="16191E"/>
          </a:solidFill>
          <a:ln/>
        </p:spPr>
      </p:sp>
      <p:sp>
        <p:nvSpPr>
          <p:cNvPr id="84" name="Text 82"/>
          <p:cNvSpPr/>
          <p:nvPr/>
        </p:nvSpPr>
        <p:spPr>
          <a:xfrm>
            <a:off x="365760" y="6656832"/>
            <a:ext cx="7315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Verdistrømsmodell Mjøssykehuset · Utkast v0.1 · Kjell Skjølås</a:t>
            </a:r>
            <a:endParaRPr lang="en-US" sz="900" dirty="0"/>
          </a:p>
        </p:txBody>
      </p:sp>
      <p:sp>
        <p:nvSpPr>
          <p:cNvPr id="85" name="Text 83"/>
          <p:cNvSpPr/>
          <p:nvPr/>
        </p:nvSpPr>
        <p:spPr>
          <a:xfrm>
            <a:off x="11155680" y="6656832"/>
            <a:ext cx="777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12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E10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822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VS2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1325880" y="292608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Elektivt kirurgisk forløp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8549640" y="384048"/>
            <a:ext cx="1463040" cy="32004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49640" y="384048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400" kern="0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PRIMÆR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10104120" y="384048"/>
            <a:ext cx="1645920" cy="32004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104120" y="384048"/>
            <a:ext cx="1645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400" kern="0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PAKKE A + B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57200" y="804672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 henvisning til PROM-basert langtidsoppfølging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20040" y="1417320"/>
            <a:ext cx="1188720" cy="118872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20040" y="1417320"/>
            <a:ext cx="11887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9A99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STAGE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20040" y="2606040"/>
            <a:ext cx="1188720" cy="96012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0040" y="2606040"/>
            <a:ext cx="11887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9A99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KAPAB.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20040" y="3566160"/>
            <a:ext cx="1188720" cy="192024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20040" y="3566160"/>
            <a:ext cx="118872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PRODUKTER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20040" y="5486400"/>
            <a:ext cx="1188720" cy="82296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0040" y="5486400"/>
            <a:ext cx="1188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9A99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KPI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2989174" y="1417320"/>
            <a:ext cx="0" cy="4892040"/>
          </a:xfrm>
          <a:prstGeom prst="line">
            <a:avLst/>
          </a:prstGeom>
          <a:noFill/>
          <a:ln w="6350">
            <a:solidFill>
              <a:srgbClr val="2A2F36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469587" y="1417320"/>
            <a:ext cx="0" cy="4892040"/>
          </a:xfrm>
          <a:prstGeom prst="line">
            <a:avLst/>
          </a:prstGeom>
          <a:noFill/>
          <a:ln w="6350">
            <a:solidFill>
              <a:srgbClr val="2A2F36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950001" y="1417320"/>
            <a:ext cx="0" cy="4892040"/>
          </a:xfrm>
          <a:prstGeom prst="line">
            <a:avLst/>
          </a:prstGeom>
          <a:noFill/>
          <a:ln w="6350">
            <a:solidFill>
              <a:srgbClr val="2A2F3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7430414" y="1417320"/>
            <a:ext cx="0" cy="4892040"/>
          </a:xfrm>
          <a:prstGeom prst="line">
            <a:avLst/>
          </a:prstGeom>
          <a:noFill/>
          <a:ln w="6350">
            <a:solidFill>
              <a:srgbClr val="2A2F36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910828" y="1417320"/>
            <a:ext cx="0" cy="4892040"/>
          </a:xfrm>
          <a:prstGeom prst="line">
            <a:avLst/>
          </a:prstGeom>
          <a:noFill/>
          <a:ln w="6350">
            <a:solidFill>
              <a:srgbClr val="2A2F36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391242" y="1417320"/>
            <a:ext cx="0" cy="4892040"/>
          </a:xfrm>
          <a:prstGeom prst="line">
            <a:avLst/>
          </a:prstGeom>
          <a:noFill/>
          <a:ln w="6350">
            <a:solidFill>
              <a:srgbClr val="2A2F36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508760" y="1417320"/>
            <a:ext cx="1480414" cy="118872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600200" y="1490472"/>
            <a:ext cx="502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S1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1600200" y="1737360"/>
            <a:ext cx="1297534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Henvisning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1508760" y="2606040"/>
            <a:ext cx="1480414" cy="96012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600200" y="2697480"/>
            <a:ext cx="1297534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A5, A4, B9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1508760" y="3566160"/>
            <a:ext cx="1480414" cy="192024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600200" y="3657600"/>
            <a:ext cx="1297534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P03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P01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P13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A86F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[Reg]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1508760" y="5486400"/>
            <a:ext cx="1480414" cy="82296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1600200" y="5577840"/>
            <a:ext cx="129753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Vurderingsfrist 10 dg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2989174" y="1417320"/>
            <a:ext cx="1480414" cy="118872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080614" y="1490472"/>
            <a:ext cx="502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S2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3080614" y="1737360"/>
            <a:ext cx="1297534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Preop. utredning</a:t>
            </a:r>
            <a:endParaRPr lang="en-US" sz="1150" dirty="0"/>
          </a:p>
        </p:txBody>
      </p:sp>
      <p:sp>
        <p:nvSpPr>
          <p:cNvPr id="35" name="Shape 33"/>
          <p:cNvSpPr/>
          <p:nvPr/>
        </p:nvSpPr>
        <p:spPr>
          <a:xfrm>
            <a:off x="2989174" y="2606040"/>
            <a:ext cx="1480414" cy="96012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3080614" y="2697480"/>
            <a:ext cx="1297534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A5, B9, C14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2989174" y="3566160"/>
            <a:ext cx="1480414" cy="192024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3080614" y="3657600"/>
            <a:ext cx="1297534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P01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P04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P05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P14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2989174" y="5486400"/>
            <a:ext cx="1480414" cy="82296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3080614" y="5577840"/>
            <a:ext cx="129753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Ledetid utredning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4469587" y="1417320"/>
            <a:ext cx="1480414" cy="118872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561027" y="1490472"/>
            <a:ext cx="502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S3</a:t>
            </a:r>
            <a:endParaRPr lang="en-US" sz="1000" dirty="0"/>
          </a:p>
        </p:txBody>
      </p:sp>
      <p:sp>
        <p:nvSpPr>
          <p:cNvPr id="43" name="Text 41"/>
          <p:cNvSpPr/>
          <p:nvPr/>
        </p:nvSpPr>
        <p:spPr>
          <a:xfrm>
            <a:off x="4561027" y="1737360"/>
            <a:ext cx="1297534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Planlegging</a:t>
            </a:r>
            <a:endParaRPr lang="en-US" sz="1150" dirty="0"/>
          </a:p>
        </p:txBody>
      </p:sp>
      <p:sp>
        <p:nvSpPr>
          <p:cNvPr id="44" name="Shape 42"/>
          <p:cNvSpPr/>
          <p:nvPr/>
        </p:nvSpPr>
        <p:spPr>
          <a:xfrm>
            <a:off x="4469587" y="2606040"/>
            <a:ext cx="1480414" cy="96012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4561027" y="2697480"/>
            <a:ext cx="1297534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A4, A2, B10, C12</a:t>
            </a:r>
            <a:endParaRPr lang="en-US" sz="1100" dirty="0"/>
          </a:p>
        </p:txBody>
      </p:sp>
      <p:sp>
        <p:nvSpPr>
          <p:cNvPr id="46" name="Shape 44"/>
          <p:cNvSpPr/>
          <p:nvPr/>
        </p:nvSpPr>
        <p:spPr>
          <a:xfrm>
            <a:off x="4469587" y="3566160"/>
            <a:ext cx="1480414" cy="192024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4561027" y="3657600"/>
            <a:ext cx="1297534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P07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P09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P06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P19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endParaRPr lang="en-US" sz="1100" dirty="0"/>
          </a:p>
        </p:txBody>
      </p:sp>
      <p:sp>
        <p:nvSpPr>
          <p:cNvPr id="48" name="Shape 46"/>
          <p:cNvSpPr/>
          <p:nvPr/>
        </p:nvSpPr>
        <p:spPr>
          <a:xfrm>
            <a:off x="4469587" y="5486400"/>
            <a:ext cx="1480414" cy="82296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4561027" y="5577840"/>
            <a:ext cx="129753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Stryktall</a:t>
            </a:r>
            <a:endParaRPr lang="en-US" sz="1000" dirty="0"/>
          </a:p>
        </p:txBody>
      </p:sp>
      <p:sp>
        <p:nvSpPr>
          <p:cNvPr id="50" name="Shape 48"/>
          <p:cNvSpPr/>
          <p:nvPr/>
        </p:nvSpPr>
        <p:spPr>
          <a:xfrm>
            <a:off x="5950001" y="1417320"/>
            <a:ext cx="1480414" cy="118872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6041441" y="1490472"/>
            <a:ext cx="502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S4</a:t>
            </a:r>
            <a:endParaRPr lang="en-US" sz="1000" dirty="0"/>
          </a:p>
        </p:txBody>
      </p:sp>
      <p:sp>
        <p:nvSpPr>
          <p:cNvPr id="52" name="Text 50"/>
          <p:cNvSpPr/>
          <p:nvPr/>
        </p:nvSpPr>
        <p:spPr>
          <a:xfrm>
            <a:off x="6041441" y="1737360"/>
            <a:ext cx="1297534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Innkomst</a:t>
            </a:r>
            <a:endParaRPr lang="en-US" sz="1150" dirty="0"/>
          </a:p>
        </p:txBody>
      </p:sp>
      <p:sp>
        <p:nvSpPr>
          <p:cNvPr id="53" name="Shape 51"/>
          <p:cNvSpPr/>
          <p:nvPr/>
        </p:nvSpPr>
        <p:spPr>
          <a:xfrm>
            <a:off x="5950001" y="2606040"/>
            <a:ext cx="1480414" cy="96012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6041441" y="2697480"/>
            <a:ext cx="1297534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A5, A6, C15</a:t>
            </a:r>
            <a:endParaRPr lang="en-US" sz="1100" dirty="0"/>
          </a:p>
        </p:txBody>
      </p:sp>
      <p:sp>
        <p:nvSpPr>
          <p:cNvPr id="55" name="Shape 53"/>
          <p:cNvSpPr/>
          <p:nvPr/>
        </p:nvSpPr>
        <p:spPr>
          <a:xfrm>
            <a:off x="5950001" y="3566160"/>
            <a:ext cx="1480414" cy="192024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6041441" y="3657600"/>
            <a:ext cx="1297534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P01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P02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P10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endParaRPr lang="en-US" sz="1100" dirty="0"/>
          </a:p>
        </p:txBody>
      </p:sp>
      <p:sp>
        <p:nvSpPr>
          <p:cNvPr id="57" name="Shape 55"/>
          <p:cNvSpPr/>
          <p:nvPr/>
        </p:nvSpPr>
        <p:spPr>
          <a:xfrm>
            <a:off x="5950001" y="5486400"/>
            <a:ext cx="1480414" cy="82296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6041441" y="5577840"/>
            <a:ext cx="129753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Sjekkliste-etterlevelse</a:t>
            </a:r>
            <a:endParaRPr lang="en-US" sz="1000" dirty="0"/>
          </a:p>
        </p:txBody>
      </p:sp>
      <p:sp>
        <p:nvSpPr>
          <p:cNvPr id="59" name="Shape 57"/>
          <p:cNvSpPr/>
          <p:nvPr/>
        </p:nvSpPr>
        <p:spPr>
          <a:xfrm>
            <a:off x="7430414" y="1417320"/>
            <a:ext cx="1480414" cy="118872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7521854" y="1490472"/>
            <a:ext cx="502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S5</a:t>
            </a:r>
            <a:endParaRPr lang="en-US" sz="1000" dirty="0"/>
          </a:p>
        </p:txBody>
      </p:sp>
      <p:sp>
        <p:nvSpPr>
          <p:cNvPr id="61" name="Text 59"/>
          <p:cNvSpPr/>
          <p:nvPr/>
        </p:nvSpPr>
        <p:spPr>
          <a:xfrm>
            <a:off x="7521854" y="1737360"/>
            <a:ext cx="1297534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Operasjon</a:t>
            </a:r>
            <a:endParaRPr lang="en-US" sz="1150" dirty="0"/>
          </a:p>
        </p:txBody>
      </p:sp>
      <p:sp>
        <p:nvSpPr>
          <p:cNvPr id="62" name="Shape 60"/>
          <p:cNvSpPr/>
          <p:nvPr/>
        </p:nvSpPr>
        <p:spPr>
          <a:xfrm>
            <a:off x="7430414" y="2606040"/>
            <a:ext cx="1480414" cy="96012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7521854" y="2697480"/>
            <a:ext cx="1297534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A5, A3, C12</a:t>
            </a:r>
            <a:endParaRPr lang="en-US" sz="1100" dirty="0"/>
          </a:p>
        </p:txBody>
      </p:sp>
      <p:sp>
        <p:nvSpPr>
          <p:cNvPr id="64" name="Shape 62"/>
          <p:cNvSpPr/>
          <p:nvPr/>
        </p:nvSpPr>
        <p:spPr>
          <a:xfrm>
            <a:off x="7430414" y="3566160"/>
            <a:ext cx="1480414" cy="192024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7521854" y="3657600"/>
            <a:ext cx="1297534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P01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P02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P14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P19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endParaRPr lang="en-US" sz="1100" dirty="0"/>
          </a:p>
        </p:txBody>
      </p:sp>
      <p:sp>
        <p:nvSpPr>
          <p:cNvPr id="66" name="Shape 64"/>
          <p:cNvSpPr/>
          <p:nvPr/>
        </p:nvSpPr>
        <p:spPr>
          <a:xfrm>
            <a:off x="7430414" y="5486400"/>
            <a:ext cx="1480414" cy="82296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7521854" y="5577840"/>
            <a:ext cx="129753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Clavien-Dindo</a:t>
            </a:r>
            <a:endParaRPr lang="en-US" sz="1000" dirty="0"/>
          </a:p>
        </p:txBody>
      </p:sp>
      <p:sp>
        <p:nvSpPr>
          <p:cNvPr id="68" name="Shape 66"/>
          <p:cNvSpPr/>
          <p:nvPr/>
        </p:nvSpPr>
        <p:spPr>
          <a:xfrm>
            <a:off x="8910828" y="1417320"/>
            <a:ext cx="1480414" cy="118872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9002268" y="1490472"/>
            <a:ext cx="502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S6</a:t>
            </a:r>
            <a:endParaRPr lang="en-US" sz="1000" dirty="0"/>
          </a:p>
        </p:txBody>
      </p:sp>
      <p:sp>
        <p:nvSpPr>
          <p:cNvPr id="70" name="Text 68"/>
          <p:cNvSpPr/>
          <p:nvPr/>
        </p:nvSpPr>
        <p:spPr>
          <a:xfrm>
            <a:off x="9002268" y="1737360"/>
            <a:ext cx="1297534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Utskrivning</a:t>
            </a:r>
            <a:endParaRPr lang="en-US" sz="1150" dirty="0"/>
          </a:p>
        </p:txBody>
      </p:sp>
      <p:sp>
        <p:nvSpPr>
          <p:cNvPr id="71" name="Shape 69"/>
          <p:cNvSpPr/>
          <p:nvPr/>
        </p:nvSpPr>
        <p:spPr>
          <a:xfrm>
            <a:off x="8910828" y="2606040"/>
            <a:ext cx="1480414" cy="96012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9002268" y="2697480"/>
            <a:ext cx="1297534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A5, B8, B7, T16</a:t>
            </a:r>
            <a:endParaRPr lang="en-US" sz="1100" dirty="0"/>
          </a:p>
        </p:txBody>
      </p:sp>
      <p:sp>
        <p:nvSpPr>
          <p:cNvPr id="73" name="Shape 71"/>
          <p:cNvSpPr/>
          <p:nvPr/>
        </p:nvSpPr>
        <p:spPr>
          <a:xfrm>
            <a:off x="8910828" y="3566160"/>
            <a:ext cx="1480414" cy="192024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9002268" y="3657600"/>
            <a:ext cx="1297534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P01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P15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P16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A86F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[Reg]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P11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endParaRPr lang="en-US" sz="1100" dirty="0"/>
          </a:p>
        </p:txBody>
      </p:sp>
      <p:sp>
        <p:nvSpPr>
          <p:cNvPr id="75" name="Shape 73"/>
          <p:cNvSpPr/>
          <p:nvPr/>
        </p:nvSpPr>
        <p:spPr>
          <a:xfrm>
            <a:off x="8910828" y="5486400"/>
            <a:ext cx="1480414" cy="82296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9002268" y="5577840"/>
            <a:ext cx="129753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Liggedøgn · reinnl.</a:t>
            </a:r>
            <a:endParaRPr lang="en-US" sz="1000" dirty="0"/>
          </a:p>
        </p:txBody>
      </p:sp>
      <p:sp>
        <p:nvSpPr>
          <p:cNvPr id="77" name="Shape 75"/>
          <p:cNvSpPr/>
          <p:nvPr/>
        </p:nvSpPr>
        <p:spPr>
          <a:xfrm>
            <a:off x="10391242" y="1417320"/>
            <a:ext cx="1480414" cy="118872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10482682" y="1490472"/>
            <a:ext cx="502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S7</a:t>
            </a:r>
            <a:endParaRPr lang="en-US" sz="1000" dirty="0"/>
          </a:p>
        </p:txBody>
      </p:sp>
      <p:sp>
        <p:nvSpPr>
          <p:cNvPr id="79" name="Text 77"/>
          <p:cNvSpPr/>
          <p:nvPr/>
        </p:nvSpPr>
        <p:spPr>
          <a:xfrm>
            <a:off x="10482682" y="1737360"/>
            <a:ext cx="1297534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Etterkontroll</a:t>
            </a:r>
            <a:endParaRPr lang="en-US" sz="1150" dirty="0"/>
          </a:p>
        </p:txBody>
      </p:sp>
      <p:sp>
        <p:nvSpPr>
          <p:cNvPr id="80" name="Shape 78"/>
          <p:cNvSpPr/>
          <p:nvPr/>
        </p:nvSpPr>
        <p:spPr>
          <a:xfrm>
            <a:off x="10391242" y="2606040"/>
            <a:ext cx="1480414" cy="96012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10482682" y="2697480"/>
            <a:ext cx="1297534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B7, B9, C11, T16</a:t>
            </a:r>
            <a:endParaRPr lang="en-US" sz="1100" dirty="0"/>
          </a:p>
        </p:txBody>
      </p:sp>
      <p:sp>
        <p:nvSpPr>
          <p:cNvPr id="82" name="Shape 80"/>
          <p:cNvSpPr/>
          <p:nvPr/>
        </p:nvSpPr>
        <p:spPr>
          <a:xfrm>
            <a:off x="10391242" y="3566160"/>
            <a:ext cx="1480414" cy="192024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83" name="Text 81"/>
          <p:cNvSpPr/>
          <p:nvPr/>
        </p:nvSpPr>
        <p:spPr>
          <a:xfrm>
            <a:off x="10482682" y="3657600"/>
            <a:ext cx="1297534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P11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P12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P13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A86F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[Reg]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P26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endParaRPr lang="en-US" sz="1100" dirty="0"/>
          </a:p>
        </p:txBody>
      </p:sp>
      <p:sp>
        <p:nvSpPr>
          <p:cNvPr id="84" name="Shape 82"/>
          <p:cNvSpPr/>
          <p:nvPr/>
        </p:nvSpPr>
        <p:spPr>
          <a:xfrm>
            <a:off x="10391242" y="5486400"/>
            <a:ext cx="1480414" cy="82296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10482682" y="5577840"/>
            <a:ext cx="129753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 3-6-12 mnd</a:t>
            </a:r>
            <a:endParaRPr lang="en-US" sz="1000" dirty="0"/>
          </a:p>
        </p:txBody>
      </p:sp>
      <p:sp>
        <p:nvSpPr>
          <p:cNvPr id="86" name="Text 84"/>
          <p:cNvSpPr/>
          <p:nvPr/>
        </p:nvSpPr>
        <p:spPr>
          <a:xfrm>
            <a:off x="320040" y="6428232"/>
            <a:ext cx="914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Eierskap:</a:t>
            </a:r>
            <a:endParaRPr lang="en-US" sz="900" dirty="0"/>
          </a:p>
        </p:txBody>
      </p:sp>
      <p:sp>
        <p:nvSpPr>
          <p:cNvPr id="87" name="Shape 85"/>
          <p:cNvSpPr/>
          <p:nvPr/>
        </p:nvSpPr>
        <p:spPr>
          <a:xfrm>
            <a:off x="1234440" y="6473952"/>
            <a:ext cx="128016" cy="128016"/>
          </a:xfrm>
          <a:prstGeom prst="rect">
            <a:avLst/>
          </a:prstGeom>
          <a:solidFill>
            <a:srgbClr val="FDAB43"/>
          </a:solidFill>
          <a:ln/>
        </p:spPr>
      </p:sp>
      <p:sp>
        <p:nvSpPr>
          <p:cNvPr id="88" name="Text 86"/>
          <p:cNvSpPr/>
          <p:nvPr/>
        </p:nvSpPr>
        <p:spPr>
          <a:xfrm>
            <a:off x="1417320" y="6428232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 Sykehuspartner</a:t>
            </a:r>
            <a:endParaRPr lang="en-US" sz="900" dirty="0"/>
          </a:p>
        </p:txBody>
      </p:sp>
      <p:sp>
        <p:nvSpPr>
          <p:cNvPr id="89" name="Shape 87"/>
          <p:cNvSpPr/>
          <p:nvPr/>
        </p:nvSpPr>
        <p:spPr>
          <a:xfrm>
            <a:off x="3154680" y="6473952"/>
            <a:ext cx="128016" cy="128016"/>
          </a:xfrm>
          <a:prstGeom prst="rect">
            <a:avLst/>
          </a:prstGeom>
          <a:solidFill>
            <a:srgbClr val="5591C7"/>
          </a:solidFill>
          <a:ln/>
        </p:spPr>
      </p:sp>
      <p:sp>
        <p:nvSpPr>
          <p:cNvPr id="90" name="Text 88"/>
          <p:cNvSpPr/>
          <p:nvPr/>
        </p:nvSpPr>
        <p:spPr>
          <a:xfrm>
            <a:off x="3337560" y="6428232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 SI</a:t>
            </a:r>
            <a:endParaRPr lang="en-US" sz="900" dirty="0"/>
          </a:p>
        </p:txBody>
      </p:sp>
      <p:sp>
        <p:nvSpPr>
          <p:cNvPr id="91" name="Shape 89"/>
          <p:cNvSpPr/>
          <p:nvPr/>
        </p:nvSpPr>
        <p:spPr>
          <a:xfrm>
            <a:off x="4434840" y="6473952"/>
            <a:ext cx="128016" cy="128016"/>
          </a:xfrm>
          <a:prstGeom prst="rect">
            <a:avLst/>
          </a:prstGeom>
          <a:solidFill>
            <a:srgbClr val="A86FDF"/>
          </a:solidFill>
          <a:ln/>
        </p:spPr>
      </p:sp>
      <p:sp>
        <p:nvSpPr>
          <p:cNvPr id="92" name="Text 90"/>
          <p:cNvSpPr/>
          <p:nvPr/>
        </p:nvSpPr>
        <p:spPr>
          <a:xfrm>
            <a:off x="4617720" y="6428232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[Regional] HSØ/NHN</a:t>
            </a:r>
            <a:endParaRPr lang="en-US" sz="900" dirty="0"/>
          </a:p>
        </p:txBody>
      </p:sp>
      <p:sp>
        <p:nvSpPr>
          <p:cNvPr id="93" name="Shape 91"/>
          <p:cNvSpPr/>
          <p:nvPr/>
        </p:nvSpPr>
        <p:spPr>
          <a:xfrm>
            <a:off x="0" y="6675120"/>
            <a:ext cx="12191695" cy="182880"/>
          </a:xfrm>
          <a:prstGeom prst="rect">
            <a:avLst/>
          </a:prstGeom>
          <a:solidFill>
            <a:srgbClr val="16191E"/>
          </a:solidFill>
          <a:ln/>
        </p:spPr>
      </p:sp>
      <p:sp>
        <p:nvSpPr>
          <p:cNvPr id="94" name="Text 92"/>
          <p:cNvSpPr/>
          <p:nvPr/>
        </p:nvSpPr>
        <p:spPr>
          <a:xfrm>
            <a:off x="365760" y="6656832"/>
            <a:ext cx="7315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Verdistrømsmodell Mjøssykehuset · Utkast v0.1 · Kjell Skjølås</a:t>
            </a:r>
            <a:endParaRPr lang="en-US" sz="900" dirty="0"/>
          </a:p>
        </p:txBody>
      </p:sp>
      <p:sp>
        <p:nvSpPr>
          <p:cNvPr id="95" name="Text 93"/>
          <p:cNvSpPr/>
          <p:nvPr/>
        </p:nvSpPr>
        <p:spPr>
          <a:xfrm>
            <a:off x="11155680" y="6656832"/>
            <a:ext cx="777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12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E10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822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VS3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1325880" y="292608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Digital hjemmeoppfølging (DHO)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8549640" y="384048"/>
            <a:ext cx="1463040" cy="32004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49640" y="384048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400" kern="0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PRIMÆR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10104120" y="384048"/>
            <a:ext cx="1645920" cy="32004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104120" y="384048"/>
            <a:ext cx="1645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400" kern="0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PAKKE B + C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57200" y="804672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Rekruttering, monitorering, eskalering og gevinstrealisering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20040" y="1417320"/>
            <a:ext cx="1188720" cy="118872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20040" y="1417320"/>
            <a:ext cx="11887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9A99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STAGE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20040" y="2606040"/>
            <a:ext cx="1188720" cy="96012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0040" y="2606040"/>
            <a:ext cx="11887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9A99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KAPAB.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20040" y="3566160"/>
            <a:ext cx="1188720" cy="192024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20040" y="3566160"/>
            <a:ext cx="118872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PRODUKTER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20040" y="5486400"/>
            <a:ext cx="1188720" cy="82296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0040" y="5486400"/>
            <a:ext cx="1188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9A99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KPI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235909" y="1417320"/>
            <a:ext cx="0" cy="4892040"/>
          </a:xfrm>
          <a:prstGeom prst="line">
            <a:avLst/>
          </a:prstGeom>
          <a:noFill/>
          <a:ln w="6350">
            <a:solidFill>
              <a:srgbClr val="2A2F36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963058" y="1417320"/>
            <a:ext cx="0" cy="4892040"/>
          </a:xfrm>
          <a:prstGeom prst="line">
            <a:avLst/>
          </a:prstGeom>
          <a:noFill/>
          <a:ln w="6350">
            <a:solidFill>
              <a:srgbClr val="2A2F36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690208" y="1417320"/>
            <a:ext cx="0" cy="4892040"/>
          </a:xfrm>
          <a:prstGeom prst="line">
            <a:avLst/>
          </a:prstGeom>
          <a:noFill/>
          <a:ln w="6350">
            <a:solidFill>
              <a:srgbClr val="2A2F3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417357" y="1417320"/>
            <a:ext cx="0" cy="4892040"/>
          </a:xfrm>
          <a:prstGeom prst="line">
            <a:avLst/>
          </a:prstGeom>
          <a:noFill/>
          <a:ln w="6350">
            <a:solidFill>
              <a:srgbClr val="2A2F36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144506" y="1417320"/>
            <a:ext cx="0" cy="4892040"/>
          </a:xfrm>
          <a:prstGeom prst="line">
            <a:avLst/>
          </a:prstGeom>
          <a:noFill/>
          <a:ln w="6350">
            <a:solidFill>
              <a:srgbClr val="2A2F36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508760" y="1417320"/>
            <a:ext cx="1727149" cy="118872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600200" y="1490472"/>
            <a:ext cx="502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S1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1600200" y="1737360"/>
            <a:ext cx="1544269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Rekruttering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1508760" y="2606040"/>
            <a:ext cx="1727149" cy="96012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600200" y="2697480"/>
            <a:ext cx="154426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B7, B9, A5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1508760" y="3566160"/>
            <a:ext cx="1727149" cy="192024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600200" y="3657600"/>
            <a:ext cx="1544269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P01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P11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P13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A86F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[Reg]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1508760" y="5486400"/>
            <a:ext cx="1727149" cy="82296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600200" y="5577840"/>
            <a:ext cx="154426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Inklusjonsrate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3235909" y="1417320"/>
            <a:ext cx="1727149" cy="118872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327349" y="1490472"/>
            <a:ext cx="502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S2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3327349" y="1737360"/>
            <a:ext cx="1544269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Onboarding</a:t>
            </a:r>
            <a:endParaRPr lang="en-US" sz="1150" dirty="0"/>
          </a:p>
        </p:txBody>
      </p:sp>
      <p:sp>
        <p:nvSpPr>
          <p:cNvPr id="34" name="Shape 32"/>
          <p:cNvSpPr/>
          <p:nvPr/>
        </p:nvSpPr>
        <p:spPr>
          <a:xfrm>
            <a:off x="3235909" y="2606040"/>
            <a:ext cx="1727149" cy="96012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327349" y="2697480"/>
            <a:ext cx="154426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B7, B9, C14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3235909" y="3566160"/>
            <a:ext cx="1727149" cy="192024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3327349" y="3657600"/>
            <a:ext cx="1544269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P11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P22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P24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P18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3235909" y="5486400"/>
            <a:ext cx="1727149" cy="82296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3327349" y="5577840"/>
            <a:ext cx="154426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Onboarding-tid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4963058" y="1417320"/>
            <a:ext cx="1727149" cy="118872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054498" y="1490472"/>
            <a:ext cx="502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S3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5054498" y="1737360"/>
            <a:ext cx="1544269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Monitorering</a:t>
            </a:r>
            <a:endParaRPr lang="en-US" sz="1150" dirty="0"/>
          </a:p>
        </p:txBody>
      </p:sp>
      <p:sp>
        <p:nvSpPr>
          <p:cNvPr id="43" name="Shape 41"/>
          <p:cNvSpPr/>
          <p:nvPr/>
        </p:nvSpPr>
        <p:spPr>
          <a:xfrm>
            <a:off x="4963058" y="2606040"/>
            <a:ext cx="1727149" cy="96012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5054498" y="2697480"/>
            <a:ext cx="154426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B7, C12, C14, A2</a:t>
            </a:r>
            <a:endParaRPr lang="en-US" sz="1100" dirty="0"/>
          </a:p>
        </p:txBody>
      </p:sp>
      <p:sp>
        <p:nvSpPr>
          <p:cNvPr id="45" name="Shape 43"/>
          <p:cNvSpPr/>
          <p:nvPr/>
        </p:nvSpPr>
        <p:spPr>
          <a:xfrm>
            <a:off x="4963058" y="3566160"/>
            <a:ext cx="1727149" cy="192024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5054498" y="3657600"/>
            <a:ext cx="1544269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P11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P19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P17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P18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endParaRPr lang="en-US" sz="1100" dirty="0"/>
          </a:p>
        </p:txBody>
      </p:sp>
      <p:sp>
        <p:nvSpPr>
          <p:cNvPr id="47" name="Shape 45"/>
          <p:cNvSpPr/>
          <p:nvPr/>
        </p:nvSpPr>
        <p:spPr>
          <a:xfrm>
            <a:off x="4963058" y="5486400"/>
            <a:ext cx="1727149" cy="82296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5054498" y="5577840"/>
            <a:ext cx="154426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T² treffsikkerhet</a:t>
            </a:r>
            <a:endParaRPr lang="en-US" sz="1000" dirty="0"/>
          </a:p>
        </p:txBody>
      </p:sp>
      <p:sp>
        <p:nvSpPr>
          <p:cNvPr id="49" name="Shape 47"/>
          <p:cNvSpPr/>
          <p:nvPr/>
        </p:nvSpPr>
        <p:spPr>
          <a:xfrm>
            <a:off x="6690208" y="1417320"/>
            <a:ext cx="1727149" cy="118872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6781648" y="1490472"/>
            <a:ext cx="502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S4</a:t>
            </a:r>
            <a:endParaRPr lang="en-US" sz="1000" dirty="0"/>
          </a:p>
        </p:txBody>
      </p:sp>
      <p:sp>
        <p:nvSpPr>
          <p:cNvPr id="51" name="Text 49"/>
          <p:cNvSpPr/>
          <p:nvPr/>
        </p:nvSpPr>
        <p:spPr>
          <a:xfrm>
            <a:off x="6781648" y="1737360"/>
            <a:ext cx="1544269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Konsultasjon</a:t>
            </a:r>
            <a:endParaRPr lang="en-US" sz="1150" dirty="0"/>
          </a:p>
        </p:txBody>
      </p:sp>
      <p:sp>
        <p:nvSpPr>
          <p:cNvPr id="52" name="Shape 50"/>
          <p:cNvSpPr/>
          <p:nvPr/>
        </p:nvSpPr>
        <p:spPr>
          <a:xfrm>
            <a:off x="6690208" y="2606040"/>
            <a:ext cx="1727149" cy="96012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6781648" y="2697480"/>
            <a:ext cx="154426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B7, B9, A5, C14</a:t>
            </a:r>
            <a:endParaRPr lang="en-US" sz="1100" dirty="0"/>
          </a:p>
        </p:txBody>
      </p:sp>
      <p:sp>
        <p:nvSpPr>
          <p:cNvPr id="54" name="Shape 52"/>
          <p:cNvSpPr/>
          <p:nvPr/>
        </p:nvSpPr>
        <p:spPr>
          <a:xfrm>
            <a:off x="6690208" y="3566160"/>
            <a:ext cx="1727149" cy="192024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6781648" y="3657600"/>
            <a:ext cx="1544269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P12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P01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P13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A86F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[Reg]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P14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endParaRPr lang="en-US" sz="1100" dirty="0"/>
          </a:p>
        </p:txBody>
      </p:sp>
      <p:sp>
        <p:nvSpPr>
          <p:cNvPr id="56" name="Shape 54"/>
          <p:cNvSpPr/>
          <p:nvPr/>
        </p:nvSpPr>
        <p:spPr>
          <a:xfrm>
            <a:off x="6690208" y="5486400"/>
            <a:ext cx="1727149" cy="82296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6781648" y="5577840"/>
            <a:ext cx="154426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Unngåtte oppmøter</a:t>
            </a:r>
            <a:endParaRPr lang="en-US" sz="1000" dirty="0"/>
          </a:p>
        </p:txBody>
      </p:sp>
      <p:sp>
        <p:nvSpPr>
          <p:cNvPr id="58" name="Shape 56"/>
          <p:cNvSpPr/>
          <p:nvPr/>
        </p:nvSpPr>
        <p:spPr>
          <a:xfrm>
            <a:off x="8417357" y="1417320"/>
            <a:ext cx="1727149" cy="118872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8508797" y="1490472"/>
            <a:ext cx="502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S5</a:t>
            </a:r>
            <a:endParaRPr lang="en-US" sz="1000" dirty="0"/>
          </a:p>
        </p:txBody>
      </p:sp>
      <p:sp>
        <p:nvSpPr>
          <p:cNvPr id="60" name="Text 58"/>
          <p:cNvSpPr/>
          <p:nvPr/>
        </p:nvSpPr>
        <p:spPr>
          <a:xfrm>
            <a:off x="8508797" y="1737360"/>
            <a:ext cx="1544269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Eskalering</a:t>
            </a:r>
            <a:endParaRPr lang="en-US" sz="1150" dirty="0"/>
          </a:p>
        </p:txBody>
      </p:sp>
      <p:sp>
        <p:nvSpPr>
          <p:cNvPr id="61" name="Shape 59"/>
          <p:cNvSpPr/>
          <p:nvPr/>
        </p:nvSpPr>
        <p:spPr>
          <a:xfrm>
            <a:off x="8417357" y="2606040"/>
            <a:ext cx="1727149" cy="96012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8508797" y="2697480"/>
            <a:ext cx="154426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B7, B8, A3, A2</a:t>
            </a:r>
            <a:endParaRPr lang="en-US" sz="1100" dirty="0"/>
          </a:p>
        </p:txBody>
      </p:sp>
      <p:sp>
        <p:nvSpPr>
          <p:cNvPr id="63" name="Shape 61"/>
          <p:cNvSpPr/>
          <p:nvPr/>
        </p:nvSpPr>
        <p:spPr>
          <a:xfrm>
            <a:off x="8417357" y="3566160"/>
            <a:ext cx="1727149" cy="192024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8508797" y="3657600"/>
            <a:ext cx="1544269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P11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P15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P08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P06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endParaRPr lang="en-US" sz="1100" dirty="0"/>
          </a:p>
        </p:txBody>
      </p:sp>
      <p:sp>
        <p:nvSpPr>
          <p:cNvPr id="65" name="Shape 63"/>
          <p:cNvSpPr/>
          <p:nvPr/>
        </p:nvSpPr>
        <p:spPr>
          <a:xfrm>
            <a:off x="8417357" y="5486400"/>
            <a:ext cx="1727149" cy="82296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8508797" y="5577840"/>
            <a:ext cx="154426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Unngåtte innleggelser</a:t>
            </a:r>
            <a:endParaRPr lang="en-US" sz="1000" dirty="0"/>
          </a:p>
        </p:txBody>
      </p:sp>
      <p:sp>
        <p:nvSpPr>
          <p:cNvPr id="67" name="Shape 65"/>
          <p:cNvSpPr/>
          <p:nvPr/>
        </p:nvSpPr>
        <p:spPr>
          <a:xfrm>
            <a:off x="10144506" y="1417320"/>
            <a:ext cx="1727149" cy="118872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10235946" y="1490472"/>
            <a:ext cx="502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S6</a:t>
            </a:r>
            <a:endParaRPr lang="en-US" sz="1000" dirty="0"/>
          </a:p>
        </p:txBody>
      </p:sp>
      <p:sp>
        <p:nvSpPr>
          <p:cNvPr id="69" name="Text 67"/>
          <p:cNvSpPr/>
          <p:nvPr/>
        </p:nvSpPr>
        <p:spPr>
          <a:xfrm>
            <a:off x="10235946" y="1737360"/>
            <a:ext cx="1544269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Læringssløyfe</a:t>
            </a:r>
            <a:endParaRPr lang="en-US" sz="1150" dirty="0"/>
          </a:p>
        </p:txBody>
      </p:sp>
      <p:sp>
        <p:nvSpPr>
          <p:cNvPr id="70" name="Shape 68"/>
          <p:cNvSpPr/>
          <p:nvPr/>
        </p:nvSpPr>
        <p:spPr>
          <a:xfrm>
            <a:off x="10144506" y="2606040"/>
            <a:ext cx="1727149" cy="96012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10235946" y="2697480"/>
            <a:ext cx="154426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T16, C11, C12, B9</a:t>
            </a:r>
            <a:endParaRPr lang="en-US" sz="1100" dirty="0"/>
          </a:p>
        </p:txBody>
      </p:sp>
      <p:sp>
        <p:nvSpPr>
          <p:cNvPr id="72" name="Shape 70"/>
          <p:cNvSpPr/>
          <p:nvPr/>
        </p:nvSpPr>
        <p:spPr>
          <a:xfrm>
            <a:off x="10144506" y="3566160"/>
            <a:ext cx="1727149" cy="192024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10235946" y="3657600"/>
            <a:ext cx="1544269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P26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P17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P19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P11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endParaRPr lang="en-US" sz="1100" dirty="0"/>
          </a:p>
        </p:txBody>
      </p:sp>
      <p:sp>
        <p:nvSpPr>
          <p:cNvPr id="74" name="Shape 72"/>
          <p:cNvSpPr/>
          <p:nvPr/>
        </p:nvSpPr>
        <p:spPr>
          <a:xfrm>
            <a:off x="10144506" y="5486400"/>
            <a:ext cx="1727149" cy="82296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10235946" y="5577840"/>
            <a:ext cx="154426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Gevinst kr/pasient/år</a:t>
            </a:r>
            <a:endParaRPr lang="en-US" sz="1000" dirty="0"/>
          </a:p>
        </p:txBody>
      </p:sp>
      <p:sp>
        <p:nvSpPr>
          <p:cNvPr id="76" name="Text 74"/>
          <p:cNvSpPr/>
          <p:nvPr/>
        </p:nvSpPr>
        <p:spPr>
          <a:xfrm>
            <a:off x="320040" y="6428232"/>
            <a:ext cx="914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Eierskap:</a:t>
            </a:r>
            <a:endParaRPr lang="en-US" sz="900" dirty="0"/>
          </a:p>
        </p:txBody>
      </p:sp>
      <p:sp>
        <p:nvSpPr>
          <p:cNvPr id="77" name="Shape 75"/>
          <p:cNvSpPr/>
          <p:nvPr/>
        </p:nvSpPr>
        <p:spPr>
          <a:xfrm>
            <a:off x="1234440" y="6473952"/>
            <a:ext cx="128016" cy="128016"/>
          </a:xfrm>
          <a:prstGeom prst="rect">
            <a:avLst/>
          </a:prstGeom>
          <a:solidFill>
            <a:srgbClr val="FDAB43"/>
          </a:solidFill>
          <a:ln/>
        </p:spPr>
      </p:sp>
      <p:sp>
        <p:nvSpPr>
          <p:cNvPr id="78" name="Text 76"/>
          <p:cNvSpPr/>
          <p:nvPr/>
        </p:nvSpPr>
        <p:spPr>
          <a:xfrm>
            <a:off x="1417320" y="6428232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 Sykehuspartner</a:t>
            </a:r>
            <a:endParaRPr lang="en-US" sz="900" dirty="0"/>
          </a:p>
        </p:txBody>
      </p:sp>
      <p:sp>
        <p:nvSpPr>
          <p:cNvPr id="79" name="Shape 77"/>
          <p:cNvSpPr/>
          <p:nvPr/>
        </p:nvSpPr>
        <p:spPr>
          <a:xfrm>
            <a:off x="3154680" y="6473952"/>
            <a:ext cx="128016" cy="128016"/>
          </a:xfrm>
          <a:prstGeom prst="rect">
            <a:avLst/>
          </a:prstGeom>
          <a:solidFill>
            <a:srgbClr val="5591C7"/>
          </a:solidFill>
          <a:ln/>
        </p:spPr>
      </p:sp>
      <p:sp>
        <p:nvSpPr>
          <p:cNvPr id="80" name="Text 78"/>
          <p:cNvSpPr/>
          <p:nvPr/>
        </p:nvSpPr>
        <p:spPr>
          <a:xfrm>
            <a:off x="3337560" y="6428232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 SI</a:t>
            </a:r>
            <a:endParaRPr lang="en-US" sz="900" dirty="0"/>
          </a:p>
        </p:txBody>
      </p:sp>
      <p:sp>
        <p:nvSpPr>
          <p:cNvPr id="81" name="Shape 79"/>
          <p:cNvSpPr/>
          <p:nvPr/>
        </p:nvSpPr>
        <p:spPr>
          <a:xfrm>
            <a:off x="4434840" y="6473952"/>
            <a:ext cx="128016" cy="128016"/>
          </a:xfrm>
          <a:prstGeom prst="rect">
            <a:avLst/>
          </a:prstGeom>
          <a:solidFill>
            <a:srgbClr val="A86FDF"/>
          </a:solidFill>
          <a:ln/>
        </p:spPr>
      </p:sp>
      <p:sp>
        <p:nvSpPr>
          <p:cNvPr id="82" name="Text 80"/>
          <p:cNvSpPr/>
          <p:nvPr/>
        </p:nvSpPr>
        <p:spPr>
          <a:xfrm>
            <a:off x="4617720" y="6428232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[Regional] HSØ/NHN</a:t>
            </a:r>
            <a:endParaRPr lang="en-US" sz="900" dirty="0"/>
          </a:p>
        </p:txBody>
      </p:sp>
      <p:sp>
        <p:nvSpPr>
          <p:cNvPr id="83" name="Shape 81"/>
          <p:cNvSpPr/>
          <p:nvPr/>
        </p:nvSpPr>
        <p:spPr>
          <a:xfrm>
            <a:off x="0" y="6675120"/>
            <a:ext cx="12191695" cy="182880"/>
          </a:xfrm>
          <a:prstGeom prst="rect">
            <a:avLst/>
          </a:prstGeom>
          <a:solidFill>
            <a:srgbClr val="16191E"/>
          </a:solidFill>
          <a:ln/>
        </p:spPr>
      </p:sp>
      <p:sp>
        <p:nvSpPr>
          <p:cNvPr id="84" name="Text 82"/>
          <p:cNvSpPr/>
          <p:nvPr/>
        </p:nvSpPr>
        <p:spPr>
          <a:xfrm>
            <a:off x="365760" y="6656832"/>
            <a:ext cx="7315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Verdistrømsmodell Mjøssykehuset · Utkast v0.1 · Kjell Skjølås</a:t>
            </a:r>
            <a:endParaRPr lang="en-US" sz="900" dirty="0"/>
          </a:p>
        </p:txBody>
      </p:sp>
      <p:sp>
        <p:nvSpPr>
          <p:cNvPr id="85" name="Text 83"/>
          <p:cNvSpPr/>
          <p:nvPr/>
        </p:nvSpPr>
        <p:spPr>
          <a:xfrm>
            <a:off x="11155680" y="6656832"/>
            <a:ext cx="777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12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E10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822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VS4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1325880" y="292608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Diagnostisk arbeidsflyt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8549640" y="384048"/>
            <a:ext cx="1463040" cy="32004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49640" y="384048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400" kern="0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PRIMÆR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10104120" y="384048"/>
            <a:ext cx="1645920" cy="32004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104120" y="384048"/>
            <a:ext cx="1645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400" kern="0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PAKKE A + C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57200" y="804672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Radiologi, patologi og klinisk-kjemisk lab — end-to-end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20040" y="1417320"/>
            <a:ext cx="1188720" cy="118872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20040" y="1417320"/>
            <a:ext cx="11887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9A99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STAGE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20040" y="2606040"/>
            <a:ext cx="1188720" cy="96012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0040" y="2606040"/>
            <a:ext cx="11887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9A99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KAPAB.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20040" y="3566160"/>
            <a:ext cx="1188720" cy="192024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20040" y="3566160"/>
            <a:ext cx="118872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PRODUKTER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20040" y="5486400"/>
            <a:ext cx="1188720" cy="82296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0040" y="5486400"/>
            <a:ext cx="1188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9A99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KPI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235909" y="1417320"/>
            <a:ext cx="0" cy="4892040"/>
          </a:xfrm>
          <a:prstGeom prst="line">
            <a:avLst/>
          </a:prstGeom>
          <a:noFill/>
          <a:ln w="6350">
            <a:solidFill>
              <a:srgbClr val="2A2F36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963058" y="1417320"/>
            <a:ext cx="0" cy="4892040"/>
          </a:xfrm>
          <a:prstGeom prst="line">
            <a:avLst/>
          </a:prstGeom>
          <a:noFill/>
          <a:ln w="6350">
            <a:solidFill>
              <a:srgbClr val="2A2F36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690208" y="1417320"/>
            <a:ext cx="0" cy="4892040"/>
          </a:xfrm>
          <a:prstGeom prst="line">
            <a:avLst/>
          </a:prstGeom>
          <a:noFill/>
          <a:ln w="6350">
            <a:solidFill>
              <a:srgbClr val="2A2F3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417357" y="1417320"/>
            <a:ext cx="0" cy="4892040"/>
          </a:xfrm>
          <a:prstGeom prst="line">
            <a:avLst/>
          </a:prstGeom>
          <a:noFill/>
          <a:ln w="6350">
            <a:solidFill>
              <a:srgbClr val="2A2F36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144506" y="1417320"/>
            <a:ext cx="0" cy="4892040"/>
          </a:xfrm>
          <a:prstGeom prst="line">
            <a:avLst/>
          </a:prstGeom>
          <a:noFill/>
          <a:ln w="6350">
            <a:solidFill>
              <a:srgbClr val="2A2F36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508760" y="1417320"/>
            <a:ext cx="1727149" cy="118872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600200" y="1490472"/>
            <a:ext cx="502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S1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1600200" y="1737360"/>
            <a:ext cx="1544269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Rekvirering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1508760" y="2606040"/>
            <a:ext cx="1727149" cy="96012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600200" y="2697480"/>
            <a:ext cx="154426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A5, C14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1508760" y="3566160"/>
            <a:ext cx="1727149" cy="192024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600200" y="3657600"/>
            <a:ext cx="1544269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P01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P18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P04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P05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1508760" y="5486400"/>
            <a:ext cx="1727149" cy="82296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600200" y="5577840"/>
            <a:ext cx="154426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Andel el. rekvisisjoner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3235909" y="1417320"/>
            <a:ext cx="1727149" cy="118872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327349" y="1490472"/>
            <a:ext cx="502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S2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3327349" y="1737360"/>
            <a:ext cx="1544269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Planlegging</a:t>
            </a:r>
            <a:endParaRPr lang="en-US" sz="1150" dirty="0"/>
          </a:p>
        </p:txBody>
      </p:sp>
      <p:sp>
        <p:nvSpPr>
          <p:cNvPr id="34" name="Shape 32"/>
          <p:cNvSpPr/>
          <p:nvPr/>
        </p:nvSpPr>
        <p:spPr>
          <a:xfrm>
            <a:off x="3235909" y="2606040"/>
            <a:ext cx="1727149" cy="96012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327349" y="2697480"/>
            <a:ext cx="154426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A4, A2, A6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3235909" y="3566160"/>
            <a:ext cx="1727149" cy="192024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3327349" y="3657600"/>
            <a:ext cx="1544269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P04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P05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P07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P13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A86F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[Reg]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3235909" y="5486400"/>
            <a:ext cx="1727149" cy="82296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3327349" y="5577840"/>
            <a:ext cx="154426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No-show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4963058" y="1417320"/>
            <a:ext cx="1727149" cy="118872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054498" y="1490472"/>
            <a:ext cx="502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S3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5054498" y="1737360"/>
            <a:ext cx="1544269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Prøvetaking</a:t>
            </a:r>
            <a:endParaRPr lang="en-US" sz="1150" dirty="0"/>
          </a:p>
        </p:txBody>
      </p:sp>
      <p:sp>
        <p:nvSpPr>
          <p:cNvPr id="43" name="Shape 41"/>
          <p:cNvSpPr/>
          <p:nvPr/>
        </p:nvSpPr>
        <p:spPr>
          <a:xfrm>
            <a:off x="4963058" y="2606040"/>
            <a:ext cx="1727149" cy="96012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5054498" y="2697480"/>
            <a:ext cx="154426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A5, A6, C13, C15</a:t>
            </a:r>
            <a:endParaRPr lang="en-US" sz="1100" dirty="0"/>
          </a:p>
        </p:txBody>
      </p:sp>
      <p:sp>
        <p:nvSpPr>
          <p:cNvPr id="45" name="Shape 43"/>
          <p:cNvSpPr/>
          <p:nvPr/>
        </p:nvSpPr>
        <p:spPr>
          <a:xfrm>
            <a:off x="4963058" y="3566160"/>
            <a:ext cx="1727149" cy="192024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5054498" y="3657600"/>
            <a:ext cx="1544269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P04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P05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P23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P02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endParaRPr lang="en-US" sz="1100" dirty="0"/>
          </a:p>
        </p:txBody>
      </p:sp>
      <p:sp>
        <p:nvSpPr>
          <p:cNvPr id="47" name="Shape 45"/>
          <p:cNvSpPr/>
          <p:nvPr/>
        </p:nvSpPr>
        <p:spPr>
          <a:xfrm>
            <a:off x="4963058" y="5486400"/>
            <a:ext cx="1727149" cy="82296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5054498" y="5577840"/>
            <a:ext cx="154426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Prøvekvalitet · omtak</a:t>
            </a:r>
            <a:endParaRPr lang="en-US" sz="1000" dirty="0"/>
          </a:p>
        </p:txBody>
      </p:sp>
      <p:sp>
        <p:nvSpPr>
          <p:cNvPr id="49" name="Shape 47"/>
          <p:cNvSpPr/>
          <p:nvPr/>
        </p:nvSpPr>
        <p:spPr>
          <a:xfrm>
            <a:off x="6690208" y="1417320"/>
            <a:ext cx="1727149" cy="118872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6781648" y="1490472"/>
            <a:ext cx="502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S4</a:t>
            </a:r>
            <a:endParaRPr lang="en-US" sz="1000" dirty="0"/>
          </a:p>
        </p:txBody>
      </p:sp>
      <p:sp>
        <p:nvSpPr>
          <p:cNvPr id="51" name="Text 49"/>
          <p:cNvSpPr/>
          <p:nvPr/>
        </p:nvSpPr>
        <p:spPr>
          <a:xfrm>
            <a:off x="6781648" y="1737360"/>
            <a:ext cx="1544269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Tolkning</a:t>
            </a:r>
            <a:endParaRPr lang="en-US" sz="1150" dirty="0"/>
          </a:p>
        </p:txBody>
      </p:sp>
      <p:sp>
        <p:nvSpPr>
          <p:cNvPr id="52" name="Shape 50"/>
          <p:cNvSpPr/>
          <p:nvPr/>
        </p:nvSpPr>
        <p:spPr>
          <a:xfrm>
            <a:off x="6690208" y="2606040"/>
            <a:ext cx="1727149" cy="96012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6781648" y="2697480"/>
            <a:ext cx="154426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A5, C11, C14</a:t>
            </a:r>
            <a:endParaRPr lang="en-US" sz="1100" dirty="0"/>
          </a:p>
        </p:txBody>
      </p:sp>
      <p:sp>
        <p:nvSpPr>
          <p:cNvPr id="54" name="Shape 52"/>
          <p:cNvSpPr/>
          <p:nvPr/>
        </p:nvSpPr>
        <p:spPr>
          <a:xfrm>
            <a:off x="6690208" y="3566160"/>
            <a:ext cx="1727149" cy="192024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6781648" y="3657600"/>
            <a:ext cx="1544269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P04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P05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P14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P17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endParaRPr lang="en-US" sz="1100" dirty="0"/>
          </a:p>
        </p:txBody>
      </p:sp>
      <p:sp>
        <p:nvSpPr>
          <p:cNvPr id="56" name="Shape 54"/>
          <p:cNvSpPr/>
          <p:nvPr/>
        </p:nvSpPr>
        <p:spPr>
          <a:xfrm>
            <a:off x="6690208" y="5486400"/>
            <a:ext cx="1727149" cy="82296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6781648" y="5577840"/>
            <a:ext cx="154426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Tolkningstid</a:t>
            </a:r>
            <a:endParaRPr lang="en-US" sz="1000" dirty="0"/>
          </a:p>
        </p:txBody>
      </p:sp>
      <p:sp>
        <p:nvSpPr>
          <p:cNvPr id="58" name="Shape 56"/>
          <p:cNvSpPr/>
          <p:nvPr/>
        </p:nvSpPr>
        <p:spPr>
          <a:xfrm>
            <a:off x="8417357" y="1417320"/>
            <a:ext cx="1727149" cy="118872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8508797" y="1490472"/>
            <a:ext cx="502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S5</a:t>
            </a:r>
            <a:endParaRPr lang="en-US" sz="1000" dirty="0"/>
          </a:p>
        </p:txBody>
      </p:sp>
      <p:sp>
        <p:nvSpPr>
          <p:cNvPr id="60" name="Text 58"/>
          <p:cNvSpPr/>
          <p:nvPr/>
        </p:nvSpPr>
        <p:spPr>
          <a:xfrm>
            <a:off x="8508797" y="1737360"/>
            <a:ext cx="1544269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Svarrapport</a:t>
            </a:r>
            <a:endParaRPr lang="en-US" sz="1150" dirty="0"/>
          </a:p>
        </p:txBody>
      </p:sp>
      <p:sp>
        <p:nvSpPr>
          <p:cNvPr id="61" name="Shape 59"/>
          <p:cNvSpPr/>
          <p:nvPr/>
        </p:nvSpPr>
        <p:spPr>
          <a:xfrm>
            <a:off x="8417357" y="2606040"/>
            <a:ext cx="1727149" cy="96012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8508797" y="2697480"/>
            <a:ext cx="154426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C14, A5, B9</a:t>
            </a:r>
            <a:endParaRPr lang="en-US" sz="1100" dirty="0"/>
          </a:p>
        </p:txBody>
      </p:sp>
      <p:sp>
        <p:nvSpPr>
          <p:cNvPr id="63" name="Shape 61"/>
          <p:cNvSpPr/>
          <p:nvPr/>
        </p:nvSpPr>
        <p:spPr>
          <a:xfrm>
            <a:off x="8417357" y="3566160"/>
            <a:ext cx="1727149" cy="192024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8508797" y="3657600"/>
            <a:ext cx="1544269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P18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P01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P13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A86F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[Reg]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P16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A86F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[Reg]</a:t>
            </a:r>
            <a:endParaRPr lang="en-US" sz="1100" dirty="0"/>
          </a:p>
        </p:txBody>
      </p:sp>
      <p:sp>
        <p:nvSpPr>
          <p:cNvPr id="65" name="Shape 63"/>
          <p:cNvSpPr/>
          <p:nvPr/>
        </p:nvSpPr>
        <p:spPr>
          <a:xfrm>
            <a:off x="8417357" y="5486400"/>
            <a:ext cx="1727149" cy="82296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8508797" y="5577840"/>
            <a:ext cx="154426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Svar innen frist</a:t>
            </a:r>
            <a:endParaRPr lang="en-US" sz="1000" dirty="0"/>
          </a:p>
        </p:txBody>
      </p:sp>
      <p:sp>
        <p:nvSpPr>
          <p:cNvPr id="67" name="Shape 65"/>
          <p:cNvSpPr/>
          <p:nvPr/>
        </p:nvSpPr>
        <p:spPr>
          <a:xfrm>
            <a:off x="10144506" y="1417320"/>
            <a:ext cx="1727149" cy="118872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10235946" y="1490472"/>
            <a:ext cx="502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S6</a:t>
            </a:r>
            <a:endParaRPr lang="en-US" sz="1000" dirty="0"/>
          </a:p>
        </p:txBody>
      </p:sp>
      <p:sp>
        <p:nvSpPr>
          <p:cNvPr id="69" name="Text 67"/>
          <p:cNvSpPr/>
          <p:nvPr/>
        </p:nvSpPr>
        <p:spPr>
          <a:xfrm>
            <a:off x="10235946" y="1737360"/>
            <a:ext cx="1544269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Forbedring</a:t>
            </a:r>
            <a:endParaRPr lang="en-US" sz="1150" dirty="0"/>
          </a:p>
        </p:txBody>
      </p:sp>
      <p:sp>
        <p:nvSpPr>
          <p:cNvPr id="70" name="Shape 68"/>
          <p:cNvSpPr/>
          <p:nvPr/>
        </p:nvSpPr>
        <p:spPr>
          <a:xfrm>
            <a:off x="10144506" y="2606040"/>
            <a:ext cx="1727149" cy="96012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10235946" y="2697480"/>
            <a:ext cx="154426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C11, T16, A5</a:t>
            </a:r>
            <a:endParaRPr lang="en-US" sz="1100" dirty="0"/>
          </a:p>
        </p:txBody>
      </p:sp>
      <p:sp>
        <p:nvSpPr>
          <p:cNvPr id="72" name="Shape 70"/>
          <p:cNvSpPr/>
          <p:nvPr/>
        </p:nvSpPr>
        <p:spPr>
          <a:xfrm>
            <a:off x="10144506" y="3566160"/>
            <a:ext cx="1727149" cy="192024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10235946" y="3657600"/>
            <a:ext cx="1544269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P17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P26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P19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endParaRPr lang="en-US" sz="1100" dirty="0"/>
          </a:p>
        </p:txBody>
      </p:sp>
      <p:sp>
        <p:nvSpPr>
          <p:cNvPr id="74" name="Shape 72"/>
          <p:cNvSpPr/>
          <p:nvPr/>
        </p:nvSpPr>
        <p:spPr>
          <a:xfrm>
            <a:off x="10144506" y="5486400"/>
            <a:ext cx="1727149" cy="82296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10235946" y="5577840"/>
            <a:ext cx="154426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Kvalitets-score</a:t>
            </a:r>
            <a:endParaRPr lang="en-US" sz="1000" dirty="0"/>
          </a:p>
        </p:txBody>
      </p:sp>
      <p:sp>
        <p:nvSpPr>
          <p:cNvPr id="76" name="Text 74"/>
          <p:cNvSpPr/>
          <p:nvPr/>
        </p:nvSpPr>
        <p:spPr>
          <a:xfrm>
            <a:off x="320040" y="6428232"/>
            <a:ext cx="914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Eierskap:</a:t>
            </a:r>
            <a:endParaRPr lang="en-US" sz="900" dirty="0"/>
          </a:p>
        </p:txBody>
      </p:sp>
      <p:sp>
        <p:nvSpPr>
          <p:cNvPr id="77" name="Shape 75"/>
          <p:cNvSpPr/>
          <p:nvPr/>
        </p:nvSpPr>
        <p:spPr>
          <a:xfrm>
            <a:off x="1234440" y="6473952"/>
            <a:ext cx="128016" cy="128016"/>
          </a:xfrm>
          <a:prstGeom prst="rect">
            <a:avLst/>
          </a:prstGeom>
          <a:solidFill>
            <a:srgbClr val="FDAB43"/>
          </a:solidFill>
          <a:ln/>
        </p:spPr>
      </p:sp>
      <p:sp>
        <p:nvSpPr>
          <p:cNvPr id="78" name="Text 76"/>
          <p:cNvSpPr/>
          <p:nvPr/>
        </p:nvSpPr>
        <p:spPr>
          <a:xfrm>
            <a:off x="1417320" y="6428232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 Sykehuspartner</a:t>
            </a:r>
            <a:endParaRPr lang="en-US" sz="900" dirty="0"/>
          </a:p>
        </p:txBody>
      </p:sp>
      <p:sp>
        <p:nvSpPr>
          <p:cNvPr id="79" name="Shape 77"/>
          <p:cNvSpPr/>
          <p:nvPr/>
        </p:nvSpPr>
        <p:spPr>
          <a:xfrm>
            <a:off x="3154680" y="6473952"/>
            <a:ext cx="128016" cy="128016"/>
          </a:xfrm>
          <a:prstGeom prst="rect">
            <a:avLst/>
          </a:prstGeom>
          <a:solidFill>
            <a:srgbClr val="5591C7"/>
          </a:solidFill>
          <a:ln/>
        </p:spPr>
      </p:sp>
      <p:sp>
        <p:nvSpPr>
          <p:cNvPr id="80" name="Text 78"/>
          <p:cNvSpPr/>
          <p:nvPr/>
        </p:nvSpPr>
        <p:spPr>
          <a:xfrm>
            <a:off x="3337560" y="6428232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 SI</a:t>
            </a:r>
            <a:endParaRPr lang="en-US" sz="900" dirty="0"/>
          </a:p>
        </p:txBody>
      </p:sp>
      <p:sp>
        <p:nvSpPr>
          <p:cNvPr id="81" name="Shape 79"/>
          <p:cNvSpPr/>
          <p:nvPr/>
        </p:nvSpPr>
        <p:spPr>
          <a:xfrm>
            <a:off x="4434840" y="6473952"/>
            <a:ext cx="128016" cy="128016"/>
          </a:xfrm>
          <a:prstGeom prst="rect">
            <a:avLst/>
          </a:prstGeom>
          <a:solidFill>
            <a:srgbClr val="A86FDF"/>
          </a:solidFill>
          <a:ln/>
        </p:spPr>
      </p:sp>
      <p:sp>
        <p:nvSpPr>
          <p:cNvPr id="82" name="Text 80"/>
          <p:cNvSpPr/>
          <p:nvPr/>
        </p:nvSpPr>
        <p:spPr>
          <a:xfrm>
            <a:off x="4617720" y="6428232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[Regional] HSØ/NHN</a:t>
            </a:r>
            <a:endParaRPr lang="en-US" sz="900" dirty="0"/>
          </a:p>
        </p:txBody>
      </p:sp>
      <p:sp>
        <p:nvSpPr>
          <p:cNvPr id="83" name="Shape 81"/>
          <p:cNvSpPr/>
          <p:nvPr/>
        </p:nvSpPr>
        <p:spPr>
          <a:xfrm>
            <a:off x="0" y="6675120"/>
            <a:ext cx="12191695" cy="182880"/>
          </a:xfrm>
          <a:prstGeom prst="rect">
            <a:avLst/>
          </a:prstGeom>
          <a:solidFill>
            <a:srgbClr val="16191E"/>
          </a:solidFill>
          <a:ln/>
        </p:spPr>
      </p:sp>
      <p:sp>
        <p:nvSpPr>
          <p:cNvPr id="84" name="Text 82"/>
          <p:cNvSpPr/>
          <p:nvPr/>
        </p:nvSpPr>
        <p:spPr>
          <a:xfrm>
            <a:off x="365760" y="6656832"/>
            <a:ext cx="7315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Verdistrømsmodell Mjøssykehuset · Utkast v0.1 · Kjell Skjølås</a:t>
            </a:r>
            <a:endParaRPr lang="en-US" sz="900" dirty="0"/>
          </a:p>
        </p:txBody>
      </p:sp>
      <p:sp>
        <p:nvSpPr>
          <p:cNvPr id="85" name="Text 83"/>
          <p:cNvSpPr/>
          <p:nvPr/>
        </p:nvSpPr>
        <p:spPr>
          <a:xfrm>
            <a:off x="11155680" y="6656832"/>
            <a:ext cx="777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12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E10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822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VS5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1325880" y="292608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Kapasitets- og bemanningsstyring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8549640" y="384048"/>
            <a:ext cx="1463040" cy="32004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49640" y="384048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400" kern="0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STØTTE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10104120" y="384048"/>
            <a:ext cx="1645920" cy="32004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104120" y="384048"/>
            <a:ext cx="1645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400" kern="0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PAKKE A + B + T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57200" y="804672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Kompetanse, vaktplan, dynamisk bemanning og oppgavedeling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20040" y="1417320"/>
            <a:ext cx="1188720" cy="118872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20040" y="1417320"/>
            <a:ext cx="11887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9A99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STAGE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20040" y="2606040"/>
            <a:ext cx="1188720" cy="96012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0040" y="2606040"/>
            <a:ext cx="11887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9A99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KAPAB.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20040" y="3566160"/>
            <a:ext cx="1188720" cy="192024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20040" y="3566160"/>
            <a:ext cx="118872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PRODUKTER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20040" y="5486400"/>
            <a:ext cx="1188720" cy="82296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0040" y="5486400"/>
            <a:ext cx="1188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9A99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KPI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581339" y="1417320"/>
            <a:ext cx="0" cy="4892040"/>
          </a:xfrm>
          <a:prstGeom prst="line">
            <a:avLst/>
          </a:prstGeom>
          <a:noFill/>
          <a:ln w="6350">
            <a:solidFill>
              <a:srgbClr val="2A2F36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653918" y="1417320"/>
            <a:ext cx="0" cy="4892040"/>
          </a:xfrm>
          <a:prstGeom prst="line">
            <a:avLst/>
          </a:prstGeom>
          <a:noFill/>
          <a:ln w="6350">
            <a:solidFill>
              <a:srgbClr val="2A2F36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726497" y="1417320"/>
            <a:ext cx="0" cy="4892040"/>
          </a:xfrm>
          <a:prstGeom prst="line">
            <a:avLst/>
          </a:prstGeom>
          <a:noFill/>
          <a:ln w="6350">
            <a:solidFill>
              <a:srgbClr val="2A2F3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799076" y="1417320"/>
            <a:ext cx="0" cy="4892040"/>
          </a:xfrm>
          <a:prstGeom prst="line">
            <a:avLst/>
          </a:prstGeom>
          <a:noFill/>
          <a:ln w="6350">
            <a:solidFill>
              <a:srgbClr val="2A2F36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508760" y="1417320"/>
            <a:ext cx="2072579" cy="118872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600200" y="1490472"/>
            <a:ext cx="502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S1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1600200" y="1737360"/>
            <a:ext cx="1889699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Behovsanalyse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1508760" y="2606040"/>
            <a:ext cx="2072579" cy="96012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600200" y="2697480"/>
            <a:ext cx="188969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B10, A1, T16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1508760" y="3566160"/>
            <a:ext cx="2072579" cy="192024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600200" y="3657600"/>
            <a:ext cx="1889699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P09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P17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P26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1508760" y="5486400"/>
            <a:ext cx="2072579" cy="82296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600200" y="5577840"/>
            <a:ext cx="188969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Dekningsgrad kompetanse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3581339" y="1417320"/>
            <a:ext cx="2072579" cy="118872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672779" y="1490472"/>
            <a:ext cx="502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S2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3672779" y="1737360"/>
            <a:ext cx="1889699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Vaktplan</a:t>
            </a:r>
            <a:endParaRPr lang="en-US" sz="1150" dirty="0"/>
          </a:p>
        </p:txBody>
      </p:sp>
      <p:sp>
        <p:nvSpPr>
          <p:cNvPr id="33" name="Shape 31"/>
          <p:cNvSpPr/>
          <p:nvPr/>
        </p:nvSpPr>
        <p:spPr>
          <a:xfrm>
            <a:off x="3581339" y="2606040"/>
            <a:ext cx="2072579" cy="96012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672779" y="2697480"/>
            <a:ext cx="188969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B10, A4, A2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3581339" y="3566160"/>
            <a:ext cx="2072579" cy="192024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3672779" y="3657600"/>
            <a:ext cx="1889699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P09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P07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P17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3581339" y="5486400"/>
            <a:ext cx="2072579" cy="82296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3672779" y="5577840"/>
            <a:ext cx="188969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Ubemannet vakt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5653918" y="1417320"/>
            <a:ext cx="2072579" cy="118872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5745358" y="1490472"/>
            <a:ext cx="502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S3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5745358" y="1737360"/>
            <a:ext cx="1889699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Bemanning</a:t>
            </a:r>
            <a:endParaRPr lang="en-US" sz="1150" dirty="0"/>
          </a:p>
        </p:txBody>
      </p:sp>
      <p:sp>
        <p:nvSpPr>
          <p:cNvPr id="42" name="Shape 40"/>
          <p:cNvSpPr/>
          <p:nvPr/>
        </p:nvSpPr>
        <p:spPr>
          <a:xfrm>
            <a:off x="5653918" y="2606040"/>
            <a:ext cx="2072579" cy="96012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5745358" y="2697480"/>
            <a:ext cx="188969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B10, A2, C12</a:t>
            </a: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5653918" y="3566160"/>
            <a:ext cx="2072579" cy="192024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5745358" y="3657600"/>
            <a:ext cx="1889699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P09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P06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P19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endParaRPr lang="en-US" sz="1100" dirty="0"/>
          </a:p>
        </p:txBody>
      </p:sp>
      <p:sp>
        <p:nvSpPr>
          <p:cNvPr id="46" name="Shape 44"/>
          <p:cNvSpPr/>
          <p:nvPr/>
        </p:nvSpPr>
        <p:spPr>
          <a:xfrm>
            <a:off x="5653918" y="5486400"/>
            <a:ext cx="2072579" cy="82296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5745358" y="5577840"/>
            <a:ext cx="188969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Dekning i sanntid</a:t>
            </a:r>
            <a:endParaRPr lang="en-US" sz="1000" dirty="0"/>
          </a:p>
        </p:txBody>
      </p:sp>
      <p:sp>
        <p:nvSpPr>
          <p:cNvPr id="48" name="Shape 46"/>
          <p:cNvSpPr/>
          <p:nvPr/>
        </p:nvSpPr>
        <p:spPr>
          <a:xfrm>
            <a:off x="7726497" y="1417320"/>
            <a:ext cx="2072579" cy="118872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7817937" y="1490472"/>
            <a:ext cx="502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S4</a:t>
            </a:r>
            <a:endParaRPr lang="en-US" sz="1000" dirty="0"/>
          </a:p>
        </p:txBody>
      </p:sp>
      <p:sp>
        <p:nvSpPr>
          <p:cNvPr id="50" name="Text 48"/>
          <p:cNvSpPr/>
          <p:nvPr/>
        </p:nvSpPr>
        <p:spPr>
          <a:xfrm>
            <a:off x="7817937" y="1737360"/>
            <a:ext cx="1889699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Oppgavedeling</a:t>
            </a:r>
            <a:endParaRPr lang="en-US" sz="1150" dirty="0"/>
          </a:p>
        </p:txBody>
      </p:sp>
      <p:sp>
        <p:nvSpPr>
          <p:cNvPr id="51" name="Shape 49"/>
          <p:cNvSpPr/>
          <p:nvPr/>
        </p:nvSpPr>
        <p:spPr>
          <a:xfrm>
            <a:off x="7726497" y="2606040"/>
            <a:ext cx="2072579" cy="96012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7817937" y="2697480"/>
            <a:ext cx="188969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B10, A5, T16</a:t>
            </a:r>
            <a:endParaRPr lang="en-US" sz="1100" dirty="0"/>
          </a:p>
        </p:txBody>
      </p:sp>
      <p:sp>
        <p:nvSpPr>
          <p:cNvPr id="53" name="Shape 51"/>
          <p:cNvSpPr/>
          <p:nvPr/>
        </p:nvSpPr>
        <p:spPr>
          <a:xfrm>
            <a:off x="7726497" y="3566160"/>
            <a:ext cx="2072579" cy="192024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7817937" y="3657600"/>
            <a:ext cx="1889699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P01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P09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P14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endParaRPr lang="en-US" sz="1100" dirty="0"/>
          </a:p>
        </p:txBody>
      </p:sp>
      <p:sp>
        <p:nvSpPr>
          <p:cNvPr id="55" name="Shape 53"/>
          <p:cNvSpPr/>
          <p:nvPr/>
        </p:nvSpPr>
        <p:spPr>
          <a:xfrm>
            <a:off x="7726497" y="5486400"/>
            <a:ext cx="2072579" cy="82296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7817937" y="5577840"/>
            <a:ext cx="188969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Korrekt delegering</a:t>
            </a:r>
            <a:endParaRPr lang="en-US" sz="1000" dirty="0"/>
          </a:p>
        </p:txBody>
      </p:sp>
      <p:sp>
        <p:nvSpPr>
          <p:cNvPr id="57" name="Shape 55"/>
          <p:cNvSpPr/>
          <p:nvPr/>
        </p:nvSpPr>
        <p:spPr>
          <a:xfrm>
            <a:off x="9799076" y="1417320"/>
            <a:ext cx="2072579" cy="118872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9890516" y="1490472"/>
            <a:ext cx="502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S5</a:t>
            </a:r>
            <a:endParaRPr lang="en-US" sz="1000" dirty="0"/>
          </a:p>
        </p:txBody>
      </p:sp>
      <p:sp>
        <p:nvSpPr>
          <p:cNvPr id="59" name="Text 57"/>
          <p:cNvSpPr/>
          <p:nvPr/>
        </p:nvSpPr>
        <p:spPr>
          <a:xfrm>
            <a:off x="9890516" y="1737360"/>
            <a:ext cx="1889699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Læring</a:t>
            </a:r>
            <a:endParaRPr lang="en-US" sz="1150" dirty="0"/>
          </a:p>
        </p:txBody>
      </p:sp>
      <p:sp>
        <p:nvSpPr>
          <p:cNvPr id="60" name="Shape 58"/>
          <p:cNvSpPr/>
          <p:nvPr/>
        </p:nvSpPr>
        <p:spPr>
          <a:xfrm>
            <a:off x="9799076" y="2606040"/>
            <a:ext cx="2072579" cy="96012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9890516" y="2697480"/>
            <a:ext cx="188969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T16, B10, C11</a:t>
            </a:r>
            <a:endParaRPr lang="en-US" sz="1100" dirty="0"/>
          </a:p>
        </p:txBody>
      </p:sp>
      <p:sp>
        <p:nvSpPr>
          <p:cNvPr id="62" name="Shape 60"/>
          <p:cNvSpPr/>
          <p:nvPr/>
        </p:nvSpPr>
        <p:spPr>
          <a:xfrm>
            <a:off x="9799076" y="3566160"/>
            <a:ext cx="2072579" cy="192024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9890516" y="3657600"/>
            <a:ext cx="1889699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P26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P17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P09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endParaRPr lang="en-US" sz="1100" dirty="0"/>
          </a:p>
        </p:txBody>
      </p:sp>
      <p:sp>
        <p:nvSpPr>
          <p:cNvPr id="64" name="Shape 62"/>
          <p:cNvSpPr/>
          <p:nvPr/>
        </p:nvSpPr>
        <p:spPr>
          <a:xfrm>
            <a:off x="9799076" y="5486400"/>
            <a:ext cx="2072579" cy="82296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9890516" y="5577840"/>
            <a:ext cx="188969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Sykefravær · turnover</a:t>
            </a:r>
            <a:endParaRPr lang="en-US" sz="1000" dirty="0"/>
          </a:p>
        </p:txBody>
      </p:sp>
      <p:sp>
        <p:nvSpPr>
          <p:cNvPr id="66" name="Text 64"/>
          <p:cNvSpPr/>
          <p:nvPr/>
        </p:nvSpPr>
        <p:spPr>
          <a:xfrm>
            <a:off x="320040" y="6428232"/>
            <a:ext cx="914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Eierskap:</a:t>
            </a:r>
            <a:endParaRPr lang="en-US" sz="900" dirty="0"/>
          </a:p>
        </p:txBody>
      </p:sp>
      <p:sp>
        <p:nvSpPr>
          <p:cNvPr id="67" name="Shape 65"/>
          <p:cNvSpPr/>
          <p:nvPr/>
        </p:nvSpPr>
        <p:spPr>
          <a:xfrm>
            <a:off x="1234440" y="6473952"/>
            <a:ext cx="128016" cy="128016"/>
          </a:xfrm>
          <a:prstGeom prst="rect">
            <a:avLst/>
          </a:prstGeom>
          <a:solidFill>
            <a:srgbClr val="FDAB43"/>
          </a:solidFill>
          <a:ln/>
        </p:spPr>
      </p:sp>
      <p:sp>
        <p:nvSpPr>
          <p:cNvPr id="68" name="Text 66"/>
          <p:cNvSpPr/>
          <p:nvPr/>
        </p:nvSpPr>
        <p:spPr>
          <a:xfrm>
            <a:off x="1417320" y="6428232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 Sykehuspartner</a:t>
            </a:r>
            <a:endParaRPr lang="en-US" sz="900" dirty="0"/>
          </a:p>
        </p:txBody>
      </p:sp>
      <p:sp>
        <p:nvSpPr>
          <p:cNvPr id="69" name="Shape 67"/>
          <p:cNvSpPr/>
          <p:nvPr/>
        </p:nvSpPr>
        <p:spPr>
          <a:xfrm>
            <a:off x="3154680" y="6473952"/>
            <a:ext cx="128016" cy="128016"/>
          </a:xfrm>
          <a:prstGeom prst="rect">
            <a:avLst/>
          </a:prstGeom>
          <a:solidFill>
            <a:srgbClr val="5591C7"/>
          </a:solidFill>
          <a:ln/>
        </p:spPr>
      </p:sp>
      <p:sp>
        <p:nvSpPr>
          <p:cNvPr id="70" name="Text 68"/>
          <p:cNvSpPr/>
          <p:nvPr/>
        </p:nvSpPr>
        <p:spPr>
          <a:xfrm>
            <a:off x="3337560" y="6428232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 SI</a:t>
            </a:r>
            <a:endParaRPr lang="en-US" sz="900" dirty="0"/>
          </a:p>
        </p:txBody>
      </p:sp>
      <p:sp>
        <p:nvSpPr>
          <p:cNvPr id="71" name="Shape 69"/>
          <p:cNvSpPr/>
          <p:nvPr/>
        </p:nvSpPr>
        <p:spPr>
          <a:xfrm>
            <a:off x="4434840" y="6473952"/>
            <a:ext cx="128016" cy="128016"/>
          </a:xfrm>
          <a:prstGeom prst="rect">
            <a:avLst/>
          </a:prstGeom>
          <a:solidFill>
            <a:srgbClr val="A86FDF"/>
          </a:solidFill>
          <a:ln/>
        </p:spPr>
      </p:sp>
      <p:sp>
        <p:nvSpPr>
          <p:cNvPr id="72" name="Text 70"/>
          <p:cNvSpPr/>
          <p:nvPr/>
        </p:nvSpPr>
        <p:spPr>
          <a:xfrm>
            <a:off x="4617720" y="6428232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[Regional] HSØ/NHN</a:t>
            </a:r>
            <a:endParaRPr lang="en-US" sz="900" dirty="0"/>
          </a:p>
        </p:txBody>
      </p:sp>
      <p:sp>
        <p:nvSpPr>
          <p:cNvPr id="73" name="Shape 71"/>
          <p:cNvSpPr/>
          <p:nvPr/>
        </p:nvSpPr>
        <p:spPr>
          <a:xfrm>
            <a:off x="0" y="6675120"/>
            <a:ext cx="12191695" cy="182880"/>
          </a:xfrm>
          <a:prstGeom prst="rect">
            <a:avLst/>
          </a:prstGeom>
          <a:solidFill>
            <a:srgbClr val="16191E"/>
          </a:solidFill>
          <a:ln/>
        </p:spPr>
      </p:sp>
      <p:sp>
        <p:nvSpPr>
          <p:cNvPr id="74" name="Text 72"/>
          <p:cNvSpPr/>
          <p:nvPr/>
        </p:nvSpPr>
        <p:spPr>
          <a:xfrm>
            <a:off x="365760" y="6656832"/>
            <a:ext cx="7315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Verdistrømsmodell Mjøssykehuset · Utkast v0.1 · Kjell Skjølås</a:t>
            </a:r>
            <a:endParaRPr lang="en-US" sz="900" dirty="0"/>
          </a:p>
        </p:txBody>
      </p:sp>
      <p:sp>
        <p:nvSpPr>
          <p:cNvPr id="75" name="Text 73"/>
          <p:cNvSpPr/>
          <p:nvPr/>
        </p:nvSpPr>
        <p:spPr>
          <a:xfrm>
            <a:off x="11155680" y="6656832"/>
            <a:ext cx="777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12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E10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822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VS6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1325880" y="292608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Smart bygg og teknisk drift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8549640" y="384048"/>
            <a:ext cx="1463040" cy="32004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49640" y="384048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400" kern="0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STØTTE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10104120" y="384048"/>
            <a:ext cx="1645920" cy="32004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104120" y="384048"/>
            <a:ext cx="1645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400" kern="0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PAKKE C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57200" y="804672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FDVU, IoT, energi, medisinsk-teknisk utstyr og sikkerhet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20040" y="1417320"/>
            <a:ext cx="1188720" cy="118872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20040" y="1417320"/>
            <a:ext cx="11887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9A99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STAGE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20040" y="2606040"/>
            <a:ext cx="1188720" cy="96012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0040" y="2606040"/>
            <a:ext cx="11887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9A99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KAPAB.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20040" y="3566160"/>
            <a:ext cx="1188720" cy="192024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20040" y="3566160"/>
            <a:ext cx="118872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PRODUKTER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20040" y="5486400"/>
            <a:ext cx="1188720" cy="82296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0040" y="5486400"/>
            <a:ext cx="1188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9A99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KPI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581339" y="1417320"/>
            <a:ext cx="0" cy="4892040"/>
          </a:xfrm>
          <a:prstGeom prst="line">
            <a:avLst/>
          </a:prstGeom>
          <a:noFill/>
          <a:ln w="6350">
            <a:solidFill>
              <a:srgbClr val="2A2F36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653918" y="1417320"/>
            <a:ext cx="0" cy="4892040"/>
          </a:xfrm>
          <a:prstGeom prst="line">
            <a:avLst/>
          </a:prstGeom>
          <a:noFill/>
          <a:ln w="6350">
            <a:solidFill>
              <a:srgbClr val="2A2F36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726497" y="1417320"/>
            <a:ext cx="0" cy="4892040"/>
          </a:xfrm>
          <a:prstGeom prst="line">
            <a:avLst/>
          </a:prstGeom>
          <a:noFill/>
          <a:ln w="6350">
            <a:solidFill>
              <a:srgbClr val="2A2F3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799076" y="1417320"/>
            <a:ext cx="0" cy="4892040"/>
          </a:xfrm>
          <a:prstGeom prst="line">
            <a:avLst/>
          </a:prstGeom>
          <a:noFill/>
          <a:ln w="6350">
            <a:solidFill>
              <a:srgbClr val="2A2F36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508760" y="1417320"/>
            <a:ext cx="2072579" cy="118872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600200" y="1490472"/>
            <a:ext cx="502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S1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1600200" y="1737360"/>
            <a:ext cx="1889699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BIM-overlevering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1508760" y="2606040"/>
            <a:ext cx="2072579" cy="96012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600200" y="2697480"/>
            <a:ext cx="188969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C13, C14, C15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1508760" y="3566160"/>
            <a:ext cx="2072579" cy="192024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600200" y="3657600"/>
            <a:ext cx="1889699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P21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P22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P23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1508760" y="5486400"/>
            <a:ext cx="2072579" cy="82296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600200" y="5577840"/>
            <a:ext cx="188969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BIM-driftgrad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3581339" y="1417320"/>
            <a:ext cx="2072579" cy="118872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672779" y="1490472"/>
            <a:ext cx="502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S2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3672779" y="1737360"/>
            <a:ext cx="1889699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Romstyring</a:t>
            </a:r>
            <a:endParaRPr lang="en-US" sz="1150" dirty="0"/>
          </a:p>
        </p:txBody>
      </p:sp>
      <p:sp>
        <p:nvSpPr>
          <p:cNvPr id="33" name="Shape 31"/>
          <p:cNvSpPr/>
          <p:nvPr/>
        </p:nvSpPr>
        <p:spPr>
          <a:xfrm>
            <a:off x="3581339" y="2606040"/>
            <a:ext cx="2072579" cy="96012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672779" y="2697480"/>
            <a:ext cx="188969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C13, T16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3581339" y="3566160"/>
            <a:ext cx="2072579" cy="192024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3672779" y="3657600"/>
            <a:ext cx="1889699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P21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P22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P24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3581339" y="5486400"/>
            <a:ext cx="2072579" cy="82296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3672779" y="5577840"/>
            <a:ext cx="188969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Energi kWh/m²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5653918" y="1417320"/>
            <a:ext cx="2072579" cy="118872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5745358" y="1490472"/>
            <a:ext cx="502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S3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5745358" y="1737360"/>
            <a:ext cx="1889699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Vedlikehold</a:t>
            </a:r>
            <a:endParaRPr lang="en-US" sz="1150" dirty="0"/>
          </a:p>
        </p:txBody>
      </p:sp>
      <p:sp>
        <p:nvSpPr>
          <p:cNvPr id="42" name="Shape 40"/>
          <p:cNvSpPr/>
          <p:nvPr/>
        </p:nvSpPr>
        <p:spPr>
          <a:xfrm>
            <a:off x="5653918" y="2606040"/>
            <a:ext cx="2072579" cy="96012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5745358" y="2697480"/>
            <a:ext cx="188969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C13, C15, C12</a:t>
            </a: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5653918" y="3566160"/>
            <a:ext cx="2072579" cy="192024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5745358" y="3657600"/>
            <a:ext cx="1889699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P22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P23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P19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endParaRPr lang="en-US" sz="1100" dirty="0"/>
          </a:p>
        </p:txBody>
      </p:sp>
      <p:sp>
        <p:nvSpPr>
          <p:cNvPr id="46" name="Shape 44"/>
          <p:cNvSpPr/>
          <p:nvPr/>
        </p:nvSpPr>
        <p:spPr>
          <a:xfrm>
            <a:off x="5653918" y="5486400"/>
            <a:ext cx="2072579" cy="82296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5745358" y="5577840"/>
            <a:ext cx="188969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MTU-oppetid</a:t>
            </a:r>
            <a:endParaRPr lang="en-US" sz="1000" dirty="0"/>
          </a:p>
        </p:txBody>
      </p:sp>
      <p:sp>
        <p:nvSpPr>
          <p:cNvPr id="48" name="Shape 46"/>
          <p:cNvSpPr/>
          <p:nvPr/>
        </p:nvSpPr>
        <p:spPr>
          <a:xfrm>
            <a:off x="7726497" y="1417320"/>
            <a:ext cx="2072579" cy="118872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7817937" y="1490472"/>
            <a:ext cx="502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S4</a:t>
            </a:r>
            <a:endParaRPr lang="en-US" sz="1000" dirty="0"/>
          </a:p>
        </p:txBody>
      </p:sp>
      <p:sp>
        <p:nvSpPr>
          <p:cNvPr id="50" name="Text 48"/>
          <p:cNvSpPr/>
          <p:nvPr/>
        </p:nvSpPr>
        <p:spPr>
          <a:xfrm>
            <a:off x="7817937" y="1737360"/>
            <a:ext cx="1889699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Hendelser</a:t>
            </a:r>
            <a:endParaRPr lang="en-US" sz="1150" dirty="0"/>
          </a:p>
        </p:txBody>
      </p:sp>
      <p:sp>
        <p:nvSpPr>
          <p:cNvPr id="51" name="Shape 49"/>
          <p:cNvSpPr/>
          <p:nvPr/>
        </p:nvSpPr>
        <p:spPr>
          <a:xfrm>
            <a:off x="7726497" y="2606040"/>
            <a:ext cx="2072579" cy="96012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7817937" y="2697480"/>
            <a:ext cx="188969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C15, C13, A3</a:t>
            </a:r>
            <a:endParaRPr lang="en-US" sz="1100" dirty="0"/>
          </a:p>
        </p:txBody>
      </p:sp>
      <p:sp>
        <p:nvSpPr>
          <p:cNvPr id="53" name="Shape 51"/>
          <p:cNvSpPr/>
          <p:nvPr/>
        </p:nvSpPr>
        <p:spPr>
          <a:xfrm>
            <a:off x="7726497" y="3566160"/>
            <a:ext cx="2072579" cy="192024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7817937" y="3657600"/>
            <a:ext cx="1889699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P25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P22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P24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endParaRPr lang="en-US" sz="1100" dirty="0"/>
          </a:p>
        </p:txBody>
      </p:sp>
      <p:sp>
        <p:nvSpPr>
          <p:cNvPr id="55" name="Shape 53"/>
          <p:cNvSpPr/>
          <p:nvPr/>
        </p:nvSpPr>
        <p:spPr>
          <a:xfrm>
            <a:off x="7726497" y="5486400"/>
            <a:ext cx="2072579" cy="82296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7817937" y="5577840"/>
            <a:ext cx="188969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MTTR</a:t>
            </a:r>
            <a:endParaRPr lang="en-US" sz="1000" dirty="0"/>
          </a:p>
        </p:txBody>
      </p:sp>
      <p:sp>
        <p:nvSpPr>
          <p:cNvPr id="57" name="Shape 55"/>
          <p:cNvSpPr/>
          <p:nvPr/>
        </p:nvSpPr>
        <p:spPr>
          <a:xfrm>
            <a:off x="9799076" y="1417320"/>
            <a:ext cx="2072579" cy="118872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9890516" y="1490472"/>
            <a:ext cx="502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S5</a:t>
            </a:r>
            <a:endParaRPr lang="en-US" sz="1000" dirty="0"/>
          </a:p>
        </p:txBody>
      </p:sp>
      <p:sp>
        <p:nvSpPr>
          <p:cNvPr id="59" name="Text 57"/>
          <p:cNvSpPr/>
          <p:nvPr/>
        </p:nvSpPr>
        <p:spPr>
          <a:xfrm>
            <a:off x="9890516" y="1737360"/>
            <a:ext cx="1889699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Bærekraft</a:t>
            </a:r>
            <a:endParaRPr lang="en-US" sz="1150" dirty="0"/>
          </a:p>
        </p:txBody>
      </p:sp>
      <p:sp>
        <p:nvSpPr>
          <p:cNvPr id="60" name="Shape 58"/>
          <p:cNvSpPr/>
          <p:nvPr/>
        </p:nvSpPr>
        <p:spPr>
          <a:xfrm>
            <a:off x="9799076" y="2606040"/>
            <a:ext cx="2072579" cy="96012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9890516" y="2697480"/>
            <a:ext cx="188969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T16, C13, C11</a:t>
            </a:r>
            <a:endParaRPr lang="en-US" sz="1100" dirty="0"/>
          </a:p>
        </p:txBody>
      </p:sp>
      <p:sp>
        <p:nvSpPr>
          <p:cNvPr id="62" name="Shape 60"/>
          <p:cNvSpPr/>
          <p:nvPr/>
        </p:nvSpPr>
        <p:spPr>
          <a:xfrm>
            <a:off x="9799076" y="3566160"/>
            <a:ext cx="2072579" cy="192024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9890516" y="3657600"/>
            <a:ext cx="1889699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P27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P17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P26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endParaRPr lang="en-US" sz="1100" dirty="0"/>
          </a:p>
        </p:txBody>
      </p:sp>
      <p:sp>
        <p:nvSpPr>
          <p:cNvPr id="64" name="Shape 62"/>
          <p:cNvSpPr/>
          <p:nvPr/>
        </p:nvSpPr>
        <p:spPr>
          <a:xfrm>
            <a:off x="9799076" y="5486400"/>
            <a:ext cx="2072579" cy="82296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9890516" y="5577840"/>
            <a:ext cx="188969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kg CO2/pasientdøgn</a:t>
            </a:r>
            <a:endParaRPr lang="en-US" sz="1000" dirty="0"/>
          </a:p>
        </p:txBody>
      </p:sp>
      <p:sp>
        <p:nvSpPr>
          <p:cNvPr id="66" name="Text 64"/>
          <p:cNvSpPr/>
          <p:nvPr/>
        </p:nvSpPr>
        <p:spPr>
          <a:xfrm>
            <a:off x="320040" y="6428232"/>
            <a:ext cx="914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Eierskap:</a:t>
            </a:r>
            <a:endParaRPr lang="en-US" sz="900" dirty="0"/>
          </a:p>
        </p:txBody>
      </p:sp>
      <p:sp>
        <p:nvSpPr>
          <p:cNvPr id="67" name="Shape 65"/>
          <p:cNvSpPr/>
          <p:nvPr/>
        </p:nvSpPr>
        <p:spPr>
          <a:xfrm>
            <a:off x="1234440" y="6473952"/>
            <a:ext cx="128016" cy="128016"/>
          </a:xfrm>
          <a:prstGeom prst="rect">
            <a:avLst/>
          </a:prstGeom>
          <a:solidFill>
            <a:srgbClr val="FDAB43"/>
          </a:solidFill>
          <a:ln/>
        </p:spPr>
      </p:sp>
      <p:sp>
        <p:nvSpPr>
          <p:cNvPr id="68" name="Text 66"/>
          <p:cNvSpPr/>
          <p:nvPr/>
        </p:nvSpPr>
        <p:spPr>
          <a:xfrm>
            <a:off x="1417320" y="6428232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 Sykehuspartner</a:t>
            </a:r>
            <a:endParaRPr lang="en-US" sz="900" dirty="0"/>
          </a:p>
        </p:txBody>
      </p:sp>
      <p:sp>
        <p:nvSpPr>
          <p:cNvPr id="69" name="Shape 67"/>
          <p:cNvSpPr/>
          <p:nvPr/>
        </p:nvSpPr>
        <p:spPr>
          <a:xfrm>
            <a:off x="3154680" y="6473952"/>
            <a:ext cx="128016" cy="128016"/>
          </a:xfrm>
          <a:prstGeom prst="rect">
            <a:avLst/>
          </a:prstGeom>
          <a:solidFill>
            <a:srgbClr val="5591C7"/>
          </a:solidFill>
          <a:ln/>
        </p:spPr>
      </p:sp>
      <p:sp>
        <p:nvSpPr>
          <p:cNvPr id="70" name="Text 68"/>
          <p:cNvSpPr/>
          <p:nvPr/>
        </p:nvSpPr>
        <p:spPr>
          <a:xfrm>
            <a:off x="3337560" y="6428232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 SI</a:t>
            </a:r>
            <a:endParaRPr lang="en-US" sz="900" dirty="0"/>
          </a:p>
        </p:txBody>
      </p:sp>
      <p:sp>
        <p:nvSpPr>
          <p:cNvPr id="71" name="Shape 69"/>
          <p:cNvSpPr/>
          <p:nvPr/>
        </p:nvSpPr>
        <p:spPr>
          <a:xfrm>
            <a:off x="4434840" y="6473952"/>
            <a:ext cx="128016" cy="128016"/>
          </a:xfrm>
          <a:prstGeom prst="rect">
            <a:avLst/>
          </a:prstGeom>
          <a:solidFill>
            <a:srgbClr val="A86FDF"/>
          </a:solidFill>
          <a:ln/>
        </p:spPr>
      </p:sp>
      <p:sp>
        <p:nvSpPr>
          <p:cNvPr id="72" name="Text 70"/>
          <p:cNvSpPr/>
          <p:nvPr/>
        </p:nvSpPr>
        <p:spPr>
          <a:xfrm>
            <a:off x="4617720" y="6428232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[Regional] HSØ/NHN</a:t>
            </a:r>
            <a:endParaRPr lang="en-US" sz="900" dirty="0"/>
          </a:p>
        </p:txBody>
      </p:sp>
      <p:sp>
        <p:nvSpPr>
          <p:cNvPr id="73" name="Shape 71"/>
          <p:cNvSpPr/>
          <p:nvPr/>
        </p:nvSpPr>
        <p:spPr>
          <a:xfrm>
            <a:off x="0" y="6675120"/>
            <a:ext cx="12191695" cy="182880"/>
          </a:xfrm>
          <a:prstGeom prst="rect">
            <a:avLst/>
          </a:prstGeom>
          <a:solidFill>
            <a:srgbClr val="16191E"/>
          </a:solidFill>
          <a:ln/>
        </p:spPr>
      </p:sp>
      <p:sp>
        <p:nvSpPr>
          <p:cNvPr id="74" name="Text 72"/>
          <p:cNvSpPr/>
          <p:nvPr/>
        </p:nvSpPr>
        <p:spPr>
          <a:xfrm>
            <a:off x="365760" y="6656832"/>
            <a:ext cx="7315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Verdistrømsmodell Mjøssykehuset · Utkast v0.1 · Kjell Skjølås</a:t>
            </a:r>
            <a:endParaRPr lang="en-US" sz="900" dirty="0"/>
          </a:p>
        </p:txBody>
      </p:sp>
      <p:sp>
        <p:nvSpPr>
          <p:cNvPr id="75" name="Text 73"/>
          <p:cNvSpPr/>
          <p:nvPr/>
        </p:nvSpPr>
        <p:spPr>
          <a:xfrm>
            <a:off x="11155680" y="6656832"/>
            <a:ext cx="777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12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E10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822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VS7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1325880" y="292608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Datadrevet ledelse og gevinstrealisering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8549640" y="384048"/>
            <a:ext cx="1463040" cy="32004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49640" y="384048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400" kern="0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STØTTE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10104120" y="384048"/>
            <a:ext cx="1645920" cy="32004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104120" y="384048"/>
            <a:ext cx="1645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400" kern="0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PAKKE C + T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57200" y="804672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Virksomhetsstyring, digital tvilling og gevinstoppfølging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20040" y="1417320"/>
            <a:ext cx="1188720" cy="118872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20040" y="1417320"/>
            <a:ext cx="11887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9A99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STAGE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20040" y="2606040"/>
            <a:ext cx="1188720" cy="96012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0040" y="2606040"/>
            <a:ext cx="11887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9A99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KAPAB.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20040" y="3566160"/>
            <a:ext cx="1188720" cy="192024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20040" y="3566160"/>
            <a:ext cx="118872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PRODUKTER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20040" y="5486400"/>
            <a:ext cx="1188720" cy="822960"/>
          </a:xfrm>
          <a:prstGeom prst="rect">
            <a:avLst/>
          </a:prstGeom>
          <a:solidFill>
            <a:srgbClr val="16191E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0040" y="5486400"/>
            <a:ext cx="1188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9A99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KPI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581339" y="1417320"/>
            <a:ext cx="0" cy="4892040"/>
          </a:xfrm>
          <a:prstGeom prst="line">
            <a:avLst/>
          </a:prstGeom>
          <a:noFill/>
          <a:ln w="6350">
            <a:solidFill>
              <a:srgbClr val="2A2F36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653918" y="1417320"/>
            <a:ext cx="0" cy="4892040"/>
          </a:xfrm>
          <a:prstGeom prst="line">
            <a:avLst/>
          </a:prstGeom>
          <a:noFill/>
          <a:ln w="6350">
            <a:solidFill>
              <a:srgbClr val="2A2F36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726497" y="1417320"/>
            <a:ext cx="0" cy="4892040"/>
          </a:xfrm>
          <a:prstGeom prst="line">
            <a:avLst/>
          </a:prstGeom>
          <a:noFill/>
          <a:ln w="6350">
            <a:solidFill>
              <a:srgbClr val="2A2F3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799076" y="1417320"/>
            <a:ext cx="0" cy="4892040"/>
          </a:xfrm>
          <a:prstGeom prst="line">
            <a:avLst/>
          </a:prstGeom>
          <a:noFill/>
          <a:ln w="6350">
            <a:solidFill>
              <a:srgbClr val="2A2F36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508760" y="1417320"/>
            <a:ext cx="2072579" cy="118872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600200" y="1490472"/>
            <a:ext cx="502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S1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1600200" y="1737360"/>
            <a:ext cx="1889699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KPI-forankring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1508760" y="2606040"/>
            <a:ext cx="2072579" cy="96012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600200" y="2697480"/>
            <a:ext cx="188969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T16, A1, C11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1508760" y="3566160"/>
            <a:ext cx="2072579" cy="192024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600200" y="3657600"/>
            <a:ext cx="1889699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P17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P26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P20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1508760" y="5486400"/>
            <a:ext cx="2072579" cy="82296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600200" y="5577840"/>
            <a:ext cx="188969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Andel KPI med eier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3581339" y="1417320"/>
            <a:ext cx="2072579" cy="118872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672779" y="1490472"/>
            <a:ext cx="502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S2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3672779" y="1737360"/>
            <a:ext cx="1889699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Datamodell</a:t>
            </a:r>
            <a:endParaRPr lang="en-US" sz="1150" dirty="0"/>
          </a:p>
        </p:txBody>
      </p:sp>
      <p:sp>
        <p:nvSpPr>
          <p:cNvPr id="33" name="Shape 31"/>
          <p:cNvSpPr/>
          <p:nvPr/>
        </p:nvSpPr>
        <p:spPr>
          <a:xfrm>
            <a:off x="3581339" y="2606040"/>
            <a:ext cx="2072579" cy="96012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672779" y="2697480"/>
            <a:ext cx="188969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C14, C11, C12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3581339" y="3566160"/>
            <a:ext cx="2072579" cy="192024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3672779" y="3657600"/>
            <a:ext cx="1889699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P17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P18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P20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3581339" y="5486400"/>
            <a:ext cx="2072579" cy="82296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3672779" y="5577840"/>
            <a:ext cx="188969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Datakvalitet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5653918" y="1417320"/>
            <a:ext cx="2072579" cy="118872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5745358" y="1490472"/>
            <a:ext cx="502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S3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5745358" y="1737360"/>
            <a:ext cx="1889699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Digital tvilling</a:t>
            </a:r>
            <a:endParaRPr lang="en-US" sz="1150" dirty="0"/>
          </a:p>
        </p:txBody>
      </p:sp>
      <p:sp>
        <p:nvSpPr>
          <p:cNvPr id="42" name="Shape 40"/>
          <p:cNvSpPr/>
          <p:nvPr/>
        </p:nvSpPr>
        <p:spPr>
          <a:xfrm>
            <a:off x="5653918" y="2606040"/>
            <a:ext cx="2072579" cy="96012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5745358" y="2697480"/>
            <a:ext cx="188969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C11, C12, A1</a:t>
            </a: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5653918" y="3566160"/>
            <a:ext cx="2072579" cy="192024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5745358" y="3657600"/>
            <a:ext cx="1889699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P17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P19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P06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endParaRPr lang="en-US" sz="1100" dirty="0"/>
          </a:p>
        </p:txBody>
      </p:sp>
      <p:sp>
        <p:nvSpPr>
          <p:cNvPr id="46" name="Shape 44"/>
          <p:cNvSpPr/>
          <p:nvPr/>
        </p:nvSpPr>
        <p:spPr>
          <a:xfrm>
            <a:off x="5653918" y="5486400"/>
            <a:ext cx="2072579" cy="82296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5745358" y="5577840"/>
            <a:ext cx="188969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T² prognosekvalitet</a:t>
            </a:r>
            <a:endParaRPr lang="en-US" sz="1000" dirty="0"/>
          </a:p>
        </p:txBody>
      </p:sp>
      <p:sp>
        <p:nvSpPr>
          <p:cNvPr id="48" name="Shape 46"/>
          <p:cNvSpPr/>
          <p:nvPr/>
        </p:nvSpPr>
        <p:spPr>
          <a:xfrm>
            <a:off x="7726497" y="1417320"/>
            <a:ext cx="2072579" cy="118872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7817937" y="1490472"/>
            <a:ext cx="502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S4</a:t>
            </a:r>
            <a:endParaRPr lang="en-US" sz="1000" dirty="0"/>
          </a:p>
        </p:txBody>
      </p:sp>
      <p:sp>
        <p:nvSpPr>
          <p:cNvPr id="50" name="Text 48"/>
          <p:cNvSpPr/>
          <p:nvPr/>
        </p:nvSpPr>
        <p:spPr>
          <a:xfrm>
            <a:off x="7817937" y="1737360"/>
            <a:ext cx="1889699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Aksjon</a:t>
            </a:r>
            <a:endParaRPr lang="en-US" sz="1150" dirty="0"/>
          </a:p>
        </p:txBody>
      </p:sp>
      <p:sp>
        <p:nvSpPr>
          <p:cNvPr id="51" name="Shape 49"/>
          <p:cNvSpPr/>
          <p:nvPr/>
        </p:nvSpPr>
        <p:spPr>
          <a:xfrm>
            <a:off x="7726497" y="2606040"/>
            <a:ext cx="2072579" cy="96012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7817937" y="2697480"/>
            <a:ext cx="188969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A1, T16, C11</a:t>
            </a:r>
            <a:endParaRPr lang="en-US" sz="1100" dirty="0"/>
          </a:p>
        </p:txBody>
      </p:sp>
      <p:sp>
        <p:nvSpPr>
          <p:cNvPr id="53" name="Shape 51"/>
          <p:cNvSpPr/>
          <p:nvPr/>
        </p:nvSpPr>
        <p:spPr>
          <a:xfrm>
            <a:off x="7726497" y="3566160"/>
            <a:ext cx="2072579" cy="192024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7817937" y="3657600"/>
            <a:ext cx="1889699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P06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P17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P26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endParaRPr lang="en-US" sz="1100" dirty="0"/>
          </a:p>
        </p:txBody>
      </p:sp>
      <p:sp>
        <p:nvSpPr>
          <p:cNvPr id="55" name="Shape 53"/>
          <p:cNvSpPr/>
          <p:nvPr/>
        </p:nvSpPr>
        <p:spPr>
          <a:xfrm>
            <a:off x="7726497" y="5486400"/>
            <a:ext cx="2072579" cy="82296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7817937" y="5577840"/>
            <a:ext cx="188969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Innsikt→handling</a:t>
            </a:r>
            <a:endParaRPr lang="en-US" sz="1000" dirty="0"/>
          </a:p>
        </p:txBody>
      </p:sp>
      <p:sp>
        <p:nvSpPr>
          <p:cNvPr id="57" name="Shape 55"/>
          <p:cNvSpPr/>
          <p:nvPr/>
        </p:nvSpPr>
        <p:spPr>
          <a:xfrm>
            <a:off x="9799076" y="1417320"/>
            <a:ext cx="2072579" cy="118872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9890516" y="1490472"/>
            <a:ext cx="502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0808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S5</a:t>
            </a:r>
            <a:endParaRPr lang="en-US" sz="1000" dirty="0"/>
          </a:p>
        </p:txBody>
      </p:sp>
      <p:sp>
        <p:nvSpPr>
          <p:cNvPr id="59" name="Text 57"/>
          <p:cNvSpPr/>
          <p:nvPr/>
        </p:nvSpPr>
        <p:spPr>
          <a:xfrm>
            <a:off x="9890516" y="1737360"/>
            <a:ext cx="1889699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E8E6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Gevinstoppf.</a:t>
            </a:r>
            <a:endParaRPr lang="en-US" sz="1150" dirty="0"/>
          </a:p>
        </p:txBody>
      </p:sp>
      <p:sp>
        <p:nvSpPr>
          <p:cNvPr id="60" name="Shape 58"/>
          <p:cNvSpPr/>
          <p:nvPr/>
        </p:nvSpPr>
        <p:spPr>
          <a:xfrm>
            <a:off x="9799076" y="2606040"/>
            <a:ext cx="2072579" cy="96012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9890516" y="2697480"/>
            <a:ext cx="188969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T16, C11, C12, A1</a:t>
            </a:r>
            <a:endParaRPr lang="en-US" sz="1100" dirty="0"/>
          </a:p>
        </p:txBody>
      </p:sp>
      <p:sp>
        <p:nvSpPr>
          <p:cNvPr id="62" name="Shape 60"/>
          <p:cNvSpPr/>
          <p:nvPr/>
        </p:nvSpPr>
        <p:spPr>
          <a:xfrm>
            <a:off x="9799076" y="3566160"/>
            <a:ext cx="2072579" cy="1920240"/>
          </a:xfrm>
          <a:prstGeom prst="rect">
            <a:avLst/>
          </a:prstGeom>
          <a:solidFill>
            <a:srgbClr val="0E1013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9890516" y="3657600"/>
            <a:ext cx="1889699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P26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P17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FDAB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</a:t>
            </a:r>
            <a:pPr indent="0" marL="0">
              <a:spcAft>
                <a:spcPts val="4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P27 </a:t>
            </a:r>
            <a:pPr indent="0" marL="0">
              <a:spcAft>
                <a:spcPts val="400"/>
              </a:spcAft>
              <a:buNone/>
            </a:pPr>
            <a:r>
              <a:rPr lang="en-US" sz="900" b="1" dirty="0">
                <a:solidFill>
                  <a:srgbClr val="559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</a:t>
            </a:r>
            <a:endParaRPr lang="en-US" sz="1100" dirty="0"/>
          </a:p>
        </p:txBody>
      </p:sp>
      <p:sp>
        <p:nvSpPr>
          <p:cNvPr id="64" name="Shape 62"/>
          <p:cNvSpPr/>
          <p:nvPr/>
        </p:nvSpPr>
        <p:spPr>
          <a:xfrm>
            <a:off x="9799076" y="5486400"/>
            <a:ext cx="2072579" cy="822960"/>
          </a:xfrm>
          <a:prstGeom prst="rect">
            <a:avLst/>
          </a:prstGeom>
          <a:solidFill>
            <a:srgbClr val="1C2026"/>
          </a:solidFill>
          <a:ln w="6350">
            <a:solidFill>
              <a:srgbClr val="2A2F36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9890516" y="5577840"/>
            <a:ext cx="188969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8E6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Gevinst kr/år</a:t>
            </a:r>
            <a:endParaRPr lang="en-US" sz="1000" dirty="0"/>
          </a:p>
        </p:txBody>
      </p:sp>
      <p:sp>
        <p:nvSpPr>
          <p:cNvPr id="66" name="Text 64"/>
          <p:cNvSpPr/>
          <p:nvPr/>
        </p:nvSpPr>
        <p:spPr>
          <a:xfrm>
            <a:off x="320040" y="6428232"/>
            <a:ext cx="914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Eierskap:</a:t>
            </a:r>
            <a:endParaRPr lang="en-US" sz="900" dirty="0"/>
          </a:p>
        </p:txBody>
      </p:sp>
      <p:sp>
        <p:nvSpPr>
          <p:cNvPr id="67" name="Shape 65"/>
          <p:cNvSpPr/>
          <p:nvPr/>
        </p:nvSpPr>
        <p:spPr>
          <a:xfrm>
            <a:off x="1234440" y="6473952"/>
            <a:ext cx="128016" cy="128016"/>
          </a:xfrm>
          <a:prstGeom prst="rect">
            <a:avLst/>
          </a:prstGeom>
          <a:solidFill>
            <a:srgbClr val="FDAB43"/>
          </a:solidFill>
          <a:ln/>
        </p:spPr>
      </p:sp>
      <p:sp>
        <p:nvSpPr>
          <p:cNvPr id="68" name="Text 66"/>
          <p:cNvSpPr/>
          <p:nvPr/>
        </p:nvSpPr>
        <p:spPr>
          <a:xfrm>
            <a:off x="1417320" y="6428232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[SP] Sykehuspartner</a:t>
            </a:r>
            <a:endParaRPr lang="en-US" sz="900" dirty="0"/>
          </a:p>
        </p:txBody>
      </p:sp>
      <p:sp>
        <p:nvSpPr>
          <p:cNvPr id="69" name="Shape 67"/>
          <p:cNvSpPr/>
          <p:nvPr/>
        </p:nvSpPr>
        <p:spPr>
          <a:xfrm>
            <a:off x="3154680" y="6473952"/>
            <a:ext cx="128016" cy="128016"/>
          </a:xfrm>
          <a:prstGeom prst="rect">
            <a:avLst/>
          </a:prstGeom>
          <a:solidFill>
            <a:srgbClr val="5591C7"/>
          </a:solidFill>
          <a:ln/>
        </p:spPr>
      </p:sp>
      <p:sp>
        <p:nvSpPr>
          <p:cNvPr id="70" name="Text 68"/>
          <p:cNvSpPr/>
          <p:nvPr/>
        </p:nvSpPr>
        <p:spPr>
          <a:xfrm>
            <a:off x="3337560" y="6428232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[SIHF] SI</a:t>
            </a:r>
            <a:endParaRPr lang="en-US" sz="900" dirty="0"/>
          </a:p>
        </p:txBody>
      </p:sp>
      <p:sp>
        <p:nvSpPr>
          <p:cNvPr id="71" name="Shape 69"/>
          <p:cNvSpPr/>
          <p:nvPr/>
        </p:nvSpPr>
        <p:spPr>
          <a:xfrm>
            <a:off x="4434840" y="6473952"/>
            <a:ext cx="128016" cy="128016"/>
          </a:xfrm>
          <a:prstGeom prst="rect">
            <a:avLst/>
          </a:prstGeom>
          <a:solidFill>
            <a:srgbClr val="A86FDF"/>
          </a:solidFill>
          <a:ln/>
        </p:spPr>
      </p:sp>
      <p:sp>
        <p:nvSpPr>
          <p:cNvPr id="72" name="Text 70"/>
          <p:cNvSpPr/>
          <p:nvPr/>
        </p:nvSpPr>
        <p:spPr>
          <a:xfrm>
            <a:off x="4617720" y="6428232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9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[Regional] HSØ/NHN</a:t>
            </a:r>
            <a:endParaRPr lang="en-US" sz="900" dirty="0"/>
          </a:p>
        </p:txBody>
      </p:sp>
      <p:sp>
        <p:nvSpPr>
          <p:cNvPr id="73" name="Shape 71"/>
          <p:cNvSpPr/>
          <p:nvPr/>
        </p:nvSpPr>
        <p:spPr>
          <a:xfrm>
            <a:off x="0" y="6675120"/>
            <a:ext cx="12191695" cy="182880"/>
          </a:xfrm>
          <a:prstGeom prst="rect">
            <a:avLst/>
          </a:prstGeom>
          <a:solidFill>
            <a:srgbClr val="16191E"/>
          </a:solidFill>
          <a:ln/>
        </p:spPr>
      </p:sp>
      <p:sp>
        <p:nvSpPr>
          <p:cNvPr id="74" name="Text 72"/>
          <p:cNvSpPr/>
          <p:nvPr/>
        </p:nvSpPr>
        <p:spPr>
          <a:xfrm>
            <a:off x="365760" y="6656832"/>
            <a:ext cx="7315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Verdistrømsmodell Mjøssykehuset · Utkast v0.1 · Kjell Skjølås</a:t>
            </a:r>
            <a:endParaRPr lang="en-US" sz="900" dirty="0"/>
          </a:p>
        </p:txBody>
      </p:sp>
      <p:sp>
        <p:nvSpPr>
          <p:cNvPr id="75" name="Text 73"/>
          <p:cNvSpPr/>
          <p:nvPr/>
        </p:nvSpPr>
        <p:spPr>
          <a:xfrm>
            <a:off x="11155680" y="6656832"/>
            <a:ext cx="777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12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Verdistrømsmodell — Mjøssykehuset</dc:title>
  <dc:subject>PptxGenJS Presentation</dc:subject>
  <dc:creator>Kjell Skjølås</dc:creator>
  <cp:lastModifiedBy>Kjell Skjølås</cp:lastModifiedBy>
  <cp:revision>1</cp:revision>
  <dcterms:created xsi:type="dcterms:W3CDTF">2026-07-13T09:25:03Z</dcterms:created>
  <dcterms:modified xsi:type="dcterms:W3CDTF">2026-07-13T09:25:03Z</dcterms:modified>
</cp:coreProperties>
</file>